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2" r:id="rId27"/>
    <p:sldId id="283" r:id="rId28"/>
    <p:sldId id="284" r:id="rId29"/>
    <p:sldId id="285" r:id="rId30"/>
    <p:sldId id="286" r:id="rId31"/>
    <p:sldId id="288" r:id="rId32"/>
    <p:sldId id="287" r:id="rId33"/>
  </p:sldIdLst>
  <p:sldSz cx="18288000" cy="10287000"/>
  <p:notesSz cx="6858000" cy="9144000"/>
  <p:embeddedFontLst>
    <p:embeddedFont>
      <p:font typeface="Aileron" panose="020B0604020202020204" charset="0"/>
      <p:regular r:id="rId34"/>
    </p:embeddedFont>
    <p:embeddedFont>
      <p:font typeface="Aileron Bold" panose="020B0604020202020204" charset="0"/>
      <p:regular r:id="rId35"/>
    </p:embeddedFont>
    <p:embeddedFont>
      <p:font typeface="Aileron Bold Italics" panose="020B0604020202020204" charset="0"/>
      <p:regular r:id="rId36"/>
    </p:embeddedFont>
    <p:embeddedFont>
      <p:font typeface="Aileron Italics" panose="020B0604020202020204" charset="0"/>
      <p:regular r:id="rId37"/>
    </p:embeddedFont>
    <p:embeddedFont>
      <p:font typeface="League Spartan" panose="020B0604020202020204" charset="0"/>
      <p:regular r:id="rId38"/>
    </p:embeddedFont>
    <p:embeddedFont>
      <p:font typeface="Open Sauce Bold" panose="020B0604020202020204" charset="0"/>
      <p:regular r:id="rId39"/>
    </p:embeddedFont>
    <p:embeddedFont>
      <p:font typeface="Open Sauce Bold Italics" panose="020B0604020202020204" charset="0"/>
      <p:regular r:id="rId40"/>
    </p:embeddedFont>
    <p:embeddedFont>
      <p:font typeface="Oswald Bold" panose="020B0604020202020204" charset="0"/>
      <p:regular r:id="rId41"/>
    </p:embeddedFont>
    <p:embeddedFont>
      <p:font typeface="Playfair Display Bold" panose="020B0604020202020204" charset="0"/>
      <p:regular r:id="rId42"/>
    </p:embeddedFont>
    <p:embeddedFont>
      <p:font typeface="Playfair Display Bold Italics" panose="020B0604020202020204" charset="0"/>
      <p:regular r:id="rId43"/>
    </p:embeddedFont>
    <p:embeddedFont>
      <p:font typeface="Poppins Bold" panose="020B0604020202020204" charset="0"/>
      <p:regular r:id="rId44"/>
    </p:embeddedFont>
    <p:embeddedFont>
      <p:font typeface="Poppins Bold Italics" panose="020B0604020202020204" charset="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8" d="100"/>
          <a:sy n="38" d="100"/>
        </p:scale>
        <p:origin x="115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5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02-Mar-24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02-Mar-24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02-Mar-24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02-Mar-24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0.png"/><Relationship Id="rId7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0.png"/><Relationship Id="rId7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1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0DF1ED0-134B-420C-8A41-9A7BB1997E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81" r="33585" b="13193"/>
          <a:stretch/>
        </p:blipFill>
        <p:spPr>
          <a:xfrm>
            <a:off x="5257800" y="1"/>
            <a:ext cx="13030200" cy="1014070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966926" y="2916336"/>
            <a:ext cx="10328328" cy="2907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953"/>
              </a:lnSpc>
            </a:pPr>
            <a:r>
              <a:rPr lang="en-US" sz="9957">
                <a:solidFill>
                  <a:srgbClr val="FAFAFA"/>
                </a:solidFill>
                <a:latin typeface="Poppins Bold Italics"/>
              </a:rPr>
              <a:t>BOMBA LIFE SUPPORT (BLS)</a:t>
            </a:r>
          </a:p>
        </p:txBody>
      </p:sp>
      <p:grpSp>
        <p:nvGrpSpPr>
          <p:cNvPr id="5" name="Group 5"/>
          <p:cNvGrpSpPr/>
          <p:nvPr/>
        </p:nvGrpSpPr>
        <p:grpSpPr>
          <a:xfrm rot="5400000">
            <a:off x="3154802" y="4546825"/>
            <a:ext cx="146298" cy="2522050"/>
            <a:chOff x="0" y="0"/>
            <a:chExt cx="38531" cy="66424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8531" cy="664244"/>
            </a:xfrm>
            <a:custGeom>
              <a:avLst/>
              <a:gdLst/>
              <a:ahLst/>
              <a:cxnLst/>
              <a:rect l="l" t="t" r="r" b="b"/>
              <a:pathLst>
                <a:path w="38531" h="664244">
                  <a:moveTo>
                    <a:pt x="0" y="0"/>
                  </a:moveTo>
                  <a:lnTo>
                    <a:pt x="38531" y="0"/>
                  </a:lnTo>
                  <a:lnTo>
                    <a:pt x="38531" y="664244"/>
                  </a:lnTo>
                  <a:lnTo>
                    <a:pt x="0" y="664244"/>
                  </a:lnTo>
                  <a:close/>
                </a:path>
              </a:pathLst>
            </a:custGeom>
            <a:gradFill rotWithShape="1">
              <a:gsLst>
                <a:gs pos="0">
                  <a:srgbClr val="696969">
                    <a:alpha val="72000"/>
                  </a:srgbClr>
                </a:gs>
                <a:gs pos="33333">
                  <a:srgbClr val="B4B4B4">
                    <a:alpha val="82500"/>
                  </a:srgbClr>
                </a:gs>
                <a:gs pos="66667">
                  <a:srgbClr val="EEEEEE">
                    <a:alpha val="70500"/>
                  </a:srgbClr>
                </a:gs>
                <a:gs pos="100000">
                  <a:srgbClr val="FBFBFB">
                    <a:alpha val="22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38531" cy="683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966925" y="6115339"/>
            <a:ext cx="9508963" cy="14715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89"/>
              </a:lnSpc>
            </a:pPr>
            <a:r>
              <a:rPr lang="en-US" sz="2500" dirty="0">
                <a:solidFill>
                  <a:srgbClr val="F4F4F4"/>
                </a:solidFill>
                <a:latin typeface="Poppins Bold"/>
              </a:rPr>
              <a:t>SESI 1: </a:t>
            </a:r>
            <a:endParaRPr lang="en-US" sz="1100" dirty="0">
              <a:solidFill>
                <a:srgbClr val="F4F4F4"/>
              </a:solidFill>
              <a:latin typeface="Poppins Bold"/>
            </a:endParaRPr>
          </a:p>
          <a:p>
            <a:pPr marL="339095" lvl="1" indent="-169548">
              <a:lnSpc>
                <a:spcPct val="150000"/>
              </a:lnSpc>
              <a:buFont typeface="Arial"/>
              <a:buChar char="•"/>
            </a:pPr>
            <a:r>
              <a:rPr lang="en-US" sz="2500" dirty="0">
                <a:solidFill>
                  <a:srgbClr val="F4F4F4"/>
                </a:solidFill>
                <a:latin typeface="Poppins Bold"/>
              </a:rPr>
              <a:t>PENGENALAN PERTOLONGAN CEMAS DAN </a:t>
            </a:r>
            <a:r>
              <a:rPr lang="en-US" sz="2500" dirty="0">
                <a:solidFill>
                  <a:srgbClr val="F4F4F4"/>
                </a:solidFill>
                <a:latin typeface="Poppins Bold Italics"/>
              </a:rPr>
              <a:t>FIRST AIDER</a:t>
            </a:r>
            <a:endParaRPr lang="en-US" sz="1200" dirty="0">
              <a:solidFill>
                <a:srgbClr val="F4F4F4"/>
              </a:solidFill>
              <a:latin typeface="Poppins Bold Italics"/>
            </a:endParaRPr>
          </a:p>
          <a:p>
            <a:pPr marL="339095" lvl="1" indent="-169548">
              <a:lnSpc>
                <a:spcPct val="150000"/>
              </a:lnSpc>
              <a:buFont typeface="Arial"/>
              <a:buChar char="•"/>
            </a:pPr>
            <a:r>
              <a:rPr lang="en-US" sz="2500" dirty="0">
                <a:solidFill>
                  <a:srgbClr val="F4F4F4"/>
                </a:solidFill>
                <a:latin typeface="Poppins Bold"/>
              </a:rPr>
              <a:t>PETI PERTOLONGAN CEMAS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>
              <a:alphaModFix amt="98000"/>
            </a:blip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60295" y="589801"/>
            <a:ext cx="12539762" cy="9107397"/>
          </a:xfrm>
          <a:custGeom>
            <a:avLst/>
            <a:gdLst/>
            <a:ahLst/>
            <a:cxnLst/>
            <a:rect l="l" t="t" r="r" b="b"/>
            <a:pathLst>
              <a:path w="12539762" h="9107397">
                <a:moveTo>
                  <a:pt x="0" y="0"/>
                </a:moveTo>
                <a:lnTo>
                  <a:pt x="12539761" y="0"/>
                </a:lnTo>
                <a:lnTo>
                  <a:pt x="12539761" y="9107398"/>
                </a:lnTo>
                <a:lnTo>
                  <a:pt x="0" y="91073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7000"/>
            </a:blip>
            <a:stretch>
              <a:fillRect t="-13065" b="-2462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666894"/>
            <a:ext cx="16230600" cy="704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81"/>
              </a:lnSpc>
            </a:pPr>
            <a:r>
              <a:rPr lang="en-US" sz="4545" spc="22">
                <a:solidFill>
                  <a:srgbClr val="2B2C30"/>
                </a:solidFill>
                <a:latin typeface="Playfair Display Bold"/>
              </a:rPr>
              <a:t>PETI PERTOLONGAN CEMAS</a:t>
            </a:r>
          </a:p>
        </p:txBody>
      </p:sp>
      <p:sp>
        <p:nvSpPr>
          <p:cNvPr id="5" name="Freeform 5"/>
          <p:cNvSpPr/>
          <p:nvPr/>
        </p:nvSpPr>
        <p:spPr>
          <a:xfrm>
            <a:off x="2859119" y="1750492"/>
            <a:ext cx="12569763" cy="7946707"/>
          </a:xfrm>
          <a:custGeom>
            <a:avLst/>
            <a:gdLst/>
            <a:ahLst/>
            <a:cxnLst/>
            <a:rect l="l" t="t" r="r" b="b"/>
            <a:pathLst>
              <a:path w="12569763" h="7946707">
                <a:moveTo>
                  <a:pt x="0" y="0"/>
                </a:moveTo>
                <a:lnTo>
                  <a:pt x="12569762" y="0"/>
                </a:lnTo>
                <a:lnTo>
                  <a:pt x="12569762" y="7946707"/>
                </a:lnTo>
                <a:lnTo>
                  <a:pt x="0" y="79467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>
              <a:alphaModFix amt="98000"/>
            </a:blip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26139" y="363618"/>
            <a:ext cx="13351845" cy="9697199"/>
          </a:xfrm>
          <a:custGeom>
            <a:avLst/>
            <a:gdLst/>
            <a:ahLst/>
            <a:cxnLst/>
            <a:rect l="l" t="t" r="r" b="b"/>
            <a:pathLst>
              <a:path w="13351845" h="9697199">
                <a:moveTo>
                  <a:pt x="0" y="0"/>
                </a:moveTo>
                <a:lnTo>
                  <a:pt x="13351846" y="0"/>
                </a:lnTo>
                <a:lnTo>
                  <a:pt x="13351846" y="9697199"/>
                </a:lnTo>
                <a:lnTo>
                  <a:pt x="0" y="96971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 t="-13065" b="-2462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45344" y="3022851"/>
            <a:ext cx="1766112" cy="1766112"/>
          </a:xfrm>
          <a:custGeom>
            <a:avLst/>
            <a:gdLst/>
            <a:ahLst/>
            <a:cxnLst/>
            <a:rect l="l" t="t" r="r" b="b"/>
            <a:pathLst>
              <a:path w="1766112" h="1766112">
                <a:moveTo>
                  <a:pt x="0" y="0"/>
                </a:moveTo>
                <a:lnTo>
                  <a:pt x="1766111" y="0"/>
                </a:lnTo>
                <a:lnTo>
                  <a:pt x="1766111" y="1766111"/>
                </a:lnTo>
                <a:lnTo>
                  <a:pt x="0" y="17661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68780" y="6763195"/>
            <a:ext cx="2170632" cy="2161316"/>
          </a:xfrm>
          <a:custGeom>
            <a:avLst/>
            <a:gdLst/>
            <a:ahLst/>
            <a:cxnLst/>
            <a:rect l="l" t="t" r="r" b="b"/>
            <a:pathLst>
              <a:path w="2170632" h="2161316">
                <a:moveTo>
                  <a:pt x="0" y="0"/>
                </a:moveTo>
                <a:lnTo>
                  <a:pt x="2170632" y="0"/>
                </a:lnTo>
                <a:lnTo>
                  <a:pt x="2170632" y="2161316"/>
                </a:lnTo>
                <a:lnTo>
                  <a:pt x="0" y="21613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310348">
            <a:off x="10831500" y="1900685"/>
            <a:ext cx="3103921" cy="3443187"/>
          </a:xfrm>
          <a:custGeom>
            <a:avLst/>
            <a:gdLst/>
            <a:ahLst/>
            <a:cxnLst/>
            <a:rect l="l" t="t" r="r" b="b"/>
            <a:pathLst>
              <a:path w="3103921" h="3443187">
                <a:moveTo>
                  <a:pt x="0" y="0"/>
                </a:moveTo>
                <a:lnTo>
                  <a:pt x="3103921" y="0"/>
                </a:lnTo>
                <a:lnTo>
                  <a:pt x="3103921" y="3443187"/>
                </a:lnTo>
                <a:lnTo>
                  <a:pt x="0" y="34431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049579" y="5612995"/>
            <a:ext cx="2185616" cy="1493618"/>
          </a:xfrm>
          <a:custGeom>
            <a:avLst/>
            <a:gdLst/>
            <a:ahLst/>
            <a:cxnLst/>
            <a:rect l="l" t="t" r="r" b="b"/>
            <a:pathLst>
              <a:path w="2185616" h="1493618">
                <a:moveTo>
                  <a:pt x="0" y="0"/>
                </a:moveTo>
                <a:lnTo>
                  <a:pt x="2185616" y="0"/>
                </a:lnTo>
                <a:lnTo>
                  <a:pt x="2185616" y="1493618"/>
                </a:lnTo>
                <a:lnTo>
                  <a:pt x="0" y="14936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441871" y="6450604"/>
            <a:ext cx="2279588" cy="2174229"/>
          </a:xfrm>
          <a:custGeom>
            <a:avLst/>
            <a:gdLst/>
            <a:ahLst/>
            <a:cxnLst/>
            <a:rect l="l" t="t" r="r" b="b"/>
            <a:pathLst>
              <a:path w="2279588" h="2174229">
                <a:moveTo>
                  <a:pt x="0" y="0"/>
                </a:moveTo>
                <a:lnTo>
                  <a:pt x="2279588" y="0"/>
                </a:lnTo>
                <a:lnTo>
                  <a:pt x="2279588" y="2174229"/>
                </a:lnTo>
                <a:lnTo>
                  <a:pt x="0" y="21742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43599" y="2593707"/>
            <a:ext cx="2969602" cy="429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2"/>
              </a:lnSpc>
            </a:pPr>
            <a:r>
              <a:rPr lang="en-US" sz="2297" spc="225">
                <a:solidFill>
                  <a:srgbClr val="000000"/>
                </a:solidFill>
                <a:latin typeface="Aileron Bold Italics"/>
              </a:rPr>
              <a:t>DRESSING SET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28861" y="2838479"/>
            <a:ext cx="3737993" cy="429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52"/>
              </a:lnSpc>
            </a:pPr>
            <a:r>
              <a:rPr lang="en-US" sz="2297">
                <a:solidFill>
                  <a:srgbClr val="231F20"/>
                </a:solidFill>
                <a:latin typeface="Aileron Bold Italics"/>
              </a:rPr>
              <a:t>GAUZE </a:t>
            </a:r>
            <a:r>
              <a:rPr lang="en-US" sz="2297">
                <a:solidFill>
                  <a:srgbClr val="231F20"/>
                </a:solidFill>
                <a:latin typeface="Aileron Bold"/>
              </a:rPr>
              <a:t>(KAIN KASA)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838380" y="6717288"/>
            <a:ext cx="3391626" cy="38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 spc="34">
                <a:solidFill>
                  <a:srgbClr val="000000"/>
                </a:solidFill>
                <a:latin typeface="Aileron Bold"/>
              </a:rPr>
              <a:t>BALUT GULUNG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905043" y="3258097"/>
            <a:ext cx="4257544" cy="718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1"/>
              </a:lnSpc>
            </a:pPr>
            <a:r>
              <a:rPr lang="en-US" sz="2297">
                <a:solidFill>
                  <a:srgbClr val="231F20"/>
                </a:solidFill>
                <a:latin typeface="Aileron Bold"/>
              </a:rPr>
              <a:t>BALUT SEGITIGA</a:t>
            </a:r>
            <a:r>
              <a:rPr lang="en-US" sz="2297">
                <a:solidFill>
                  <a:srgbClr val="231F20"/>
                </a:solidFill>
                <a:latin typeface="Aileron Bold Italics"/>
              </a:rPr>
              <a:t> (TRIANGULAR BANDAGE 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828861" y="6999018"/>
            <a:ext cx="3737993" cy="429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52"/>
              </a:lnSpc>
            </a:pPr>
            <a:r>
              <a:rPr lang="en-US" sz="2297">
                <a:solidFill>
                  <a:srgbClr val="231F20"/>
                </a:solidFill>
                <a:latin typeface="Aileron Bold"/>
              </a:rPr>
              <a:t>PLASTER PELEKAT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793648" y="6304512"/>
            <a:ext cx="4509942" cy="320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1"/>
              </a:lnSpc>
            </a:pPr>
            <a:r>
              <a:rPr lang="en-US" sz="2297">
                <a:solidFill>
                  <a:srgbClr val="231F20"/>
                </a:solidFill>
                <a:latin typeface="Aileron Bold"/>
              </a:rPr>
              <a:t>BEBOLAKAPAS</a:t>
            </a:r>
            <a:r>
              <a:rPr lang="en-US" sz="2297">
                <a:solidFill>
                  <a:srgbClr val="231F20"/>
                </a:solidFill>
                <a:latin typeface="Aileron Bold Italics"/>
              </a:rPr>
              <a:t> ( COTTON BALL 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40823" y="4952621"/>
            <a:ext cx="3341393" cy="848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53"/>
              </a:lnSpc>
            </a:pPr>
            <a:r>
              <a:rPr lang="en-US" sz="2086" spc="204">
                <a:solidFill>
                  <a:srgbClr val="231F20"/>
                </a:solidFill>
                <a:latin typeface="Aileron Italics"/>
              </a:rPr>
              <a:t>Dressing Set</a:t>
            </a:r>
            <a:r>
              <a:rPr lang="en-US" sz="2086" spc="204">
                <a:solidFill>
                  <a:srgbClr val="231F20"/>
                </a:solidFill>
                <a:latin typeface="Aileron"/>
              </a:rPr>
              <a:t> untuk cuci luka kecil dan sederhana.</a:t>
            </a:r>
          </a:p>
        </p:txBody>
      </p:sp>
      <p:sp>
        <p:nvSpPr>
          <p:cNvPr id="16" name="Freeform 16"/>
          <p:cNvSpPr/>
          <p:nvPr/>
        </p:nvSpPr>
        <p:spPr>
          <a:xfrm>
            <a:off x="4335225" y="3239025"/>
            <a:ext cx="2569656" cy="1973192"/>
          </a:xfrm>
          <a:custGeom>
            <a:avLst/>
            <a:gdLst/>
            <a:ahLst/>
            <a:cxnLst/>
            <a:rect l="l" t="t" r="r" b="b"/>
            <a:pathLst>
              <a:path w="2569656" h="1973192">
                <a:moveTo>
                  <a:pt x="0" y="0"/>
                </a:moveTo>
                <a:lnTo>
                  <a:pt x="2569656" y="0"/>
                </a:lnTo>
                <a:lnTo>
                  <a:pt x="2569656" y="1973192"/>
                </a:lnTo>
                <a:lnTo>
                  <a:pt x="0" y="19731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7404" r="-4493" b="-19016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6822683" y="3464816"/>
            <a:ext cx="4158758" cy="1678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45"/>
              </a:lnSpc>
            </a:pPr>
            <a:r>
              <a:rPr lang="en-US" sz="2079" spc="203">
                <a:solidFill>
                  <a:srgbClr val="231F20"/>
                </a:solidFill>
                <a:latin typeface="Aileron"/>
              </a:rPr>
              <a:t>Kain kasa atau gauze ini selalunya digunakan untuk menutupi luka yang besar. Ia juga boleh digunakan untuk membersihkan luka yang kotor.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010856" y="3995985"/>
            <a:ext cx="4645536" cy="1371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9"/>
              </a:lnSpc>
            </a:pPr>
            <a:r>
              <a:rPr lang="en-US" sz="2036" spc="199">
                <a:solidFill>
                  <a:srgbClr val="231F20"/>
                </a:solidFill>
                <a:latin typeface="Aileron"/>
              </a:rPr>
              <a:t>Digunakan sebagai sokongan dan penstabilan dibahagian tubuh yang cedera terutama bahagian anggota yang patah atau terseliuh.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386129" y="6644322"/>
            <a:ext cx="4567329" cy="3050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9338" lvl="1" indent="-219669">
              <a:lnSpc>
                <a:spcPts val="2197"/>
              </a:lnSpc>
              <a:buFont typeface="Arial"/>
              <a:buChar char="•"/>
            </a:pPr>
            <a:r>
              <a:rPr lang="en-US" sz="2034" spc="199">
                <a:solidFill>
                  <a:srgbClr val="231F20"/>
                </a:solidFill>
                <a:latin typeface="Aileron"/>
              </a:rPr>
              <a:t>Digunakan untuk membersihkan kotoran pada luka contohnya batu – batu kecil atau tau yang melekat pada tempat luka yang bercampur dengan darah.</a:t>
            </a:r>
          </a:p>
          <a:p>
            <a:pPr>
              <a:lnSpc>
                <a:spcPts val="2197"/>
              </a:lnSpc>
            </a:pPr>
            <a:endParaRPr lang="en-US" sz="2034" spc="199">
              <a:solidFill>
                <a:srgbClr val="231F20"/>
              </a:solidFill>
              <a:latin typeface="Aileron"/>
            </a:endParaRPr>
          </a:p>
          <a:p>
            <a:pPr marL="439338" lvl="1" indent="-219669">
              <a:lnSpc>
                <a:spcPts val="2197"/>
              </a:lnSpc>
              <a:buFont typeface="Arial"/>
              <a:buChar char="•"/>
            </a:pPr>
            <a:r>
              <a:rPr lang="en-US" sz="2034" spc="199">
                <a:solidFill>
                  <a:srgbClr val="231F20"/>
                </a:solidFill>
                <a:latin typeface="Aileron"/>
              </a:rPr>
              <a:t>Bebola kapas ini hendaklah dibasahkan dengan air dan sedikit larutan Antiseptik Iodin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664528" y="7275502"/>
            <a:ext cx="3341393" cy="1155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53"/>
              </a:lnSpc>
            </a:pPr>
            <a:r>
              <a:rPr lang="en-US" sz="2086" spc="204">
                <a:solidFill>
                  <a:srgbClr val="231F20"/>
                </a:solidFill>
                <a:latin typeface="Aileron"/>
              </a:rPr>
              <a:t>Digunakan sebagai pembalut luka bersama dengan gauze untuk menutup luka terbuka</a:t>
            </a:r>
            <a:r>
              <a:rPr lang="en-US" sz="2086" spc="204">
                <a:solidFill>
                  <a:srgbClr val="231F20"/>
                </a:solidFill>
                <a:latin typeface="Aileron Italics"/>
              </a:rPr>
              <a:t>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828861" y="7469082"/>
            <a:ext cx="3391626" cy="1155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53"/>
              </a:lnSpc>
            </a:pPr>
            <a:r>
              <a:rPr lang="en-US" sz="2086" spc="204">
                <a:solidFill>
                  <a:srgbClr val="231F20"/>
                </a:solidFill>
                <a:latin typeface="Aileron"/>
              </a:rPr>
              <a:t>Digunakan sebagai pembalut dan penutup luka - luka kecil yang tidak serius.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8700" y="1069995"/>
            <a:ext cx="16230600" cy="704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81"/>
              </a:lnSpc>
            </a:pPr>
            <a:r>
              <a:rPr lang="en-US" sz="4545" spc="22">
                <a:solidFill>
                  <a:srgbClr val="2B2C30"/>
                </a:solidFill>
                <a:latin typeface="Playfair Display Bold"/>
              </a:rPr>
              <a:t>CONTOH ALATAN DALAM PETI PERTOLONGAN CEMAS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>
              <a:alphaModFix amt="98000"/>
            </a:blip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26139" y="363618"/>
            <a:ext cx="13351845" cy="9697199"/>
          </a:xfrm>
          <a:custGeom>
            <a:avLst/>
            <a:gdLst/>
            <a:ahLst/>
            <a:cxnLst/>
            <a:rect l="l" t="t" r="r" b="b"/>
            <a:pathLst>
              <a:path w="13351845" h="9697199">
                <a:moveTo>
                  <a:pt x="0" y="0"/>
                </a:moveTo>
                <a:lnTo>
                  <a:pt x="13351846" y="0"/>
                </a:lnTo>
                <a:lnTo>
                  <a:pt x="13351846" y="9697199"/>
                </a:lnTo>
                <a:lnTo>
                  <a:pt x="0" y="96971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 t="-13065" b="-2462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18232" y="3612254"/>
            <a:ext cx="2919274" cy="2919274"/>
          </a:xfrm>
          <a:custGeom>
            <a:avLst/>
            <a:gdLst/>
            <a:ahLst/>
            <a:cxnLst/>
            <a:rect l="l" t="t" r="r" b="b"/>
            <a:pathLst>
              <a:path w="2919274" h="2919274">
                <a:moveTo>
                  <a:pt x="0" y="0"/>
                </a:moveTo>
                <a:lnTo>
                  <a:pt x="2919274" y="0"/>
                </a:lnTo>
                <a:lnTo>
                  <a:pt x="2919274" y="2919274"/>
                </a:lnTo>
                <a:lnTo>
                  <a:pt x="0" y="29192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337825" y="2485923"/>
            <a:ext cx="2213048" cy="3183385"/>
          </a:xfrm>
          <a:custGeom>
            <a:avLst/>
            <a:gdLst/>
            <a:ahLst/>
            <a:cxnLst/>
            <a:rect l="l" t="t" r="r" b="b"/>
            <a:pathLst>
              <a:path w="2213048" h="3183385">
                <a:moveTo>
                  <a:pt x="0" y="0"/>
                </a:moveTo>
                <a:lnTo>
                  <a:pt x="2213048" y="0"/>
                </a:lnTo>
                <a:lnTo>
                  <a:pt x="2213048" y="3183385"/>
                </a:lnTo>
                <a:lnTo>
                  <a:pt x="0" y="31833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100097" y="2202810"/>
            <a:ext cx="1966654" cy="3027408"/>
          </a:xfrm>
          <a:custGeom>
            <a:avLst/>
            <a:gdLst/>
            <a:ahLst/>
            <a:cxnLst/>
            <a:rect l="l" t="t" r="r" b="b"/>
            <a:pathLst>
              <a:path w="1966654" h="3027408">
                <a:moveTo>
                  <a:pt x="0" y="0"/>
                </a:moveTo>
                <a:lnTo>
                  <a:pt x="1966654" y="0"/>
                </a:lnTo>
                <a:lnTo>
                  <a:pt x="1966654" y="3027408"/>
                </a:lnTo>
                <a:lnTo>
                  <a:pt x="0" y="30274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945124" y="6192854"/>
            <a:ext cx="2716010" cy="2723905"/>
          </a:xfrm>
          <a:custGeom>
            <a:avLst/>
            <a:gdLst/>
            <a:ahLst/>
            <a:cxnLst/>
            <a:rect l="l" t="t" r="r" b="b"/>
            <a:pathLst>
              <a:path w="2716010" h="2723905">
                <a:moveTo>
                  <a:pt x="0" y="0"/>
                </a:moveTo>
                <a:lnTo>
                  <a:pt x="2716010" y="0"/>
                </a:lnTo>
                <a:lnTo>
                  <a:pt x="2716010" y="2723905"/>
                </a:lnTo>
                <a:lnTo>
                  <a:pt x="0" y="27239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244433" y="5412349"/>
            <a:ext cx="3391626" cy="2004249"/>
          </a:xfrm>
          <a:custGeom>
            <a:avLst/>
            <a:gdLst/>
            <a:ahLst/>
            <a:cxnLst/>
            <a:rect l="l" t="t" r="r" b="b"/>
            <a:pathLst>
              <a:path w="3391626" h="2004249">
                <a:moveTo>
                  <a:pt x="0" y="0"/>
                </a:moveTo>
                <a:lnTo>
                  <a:pt x="3391627" y="0"/>
                </a:lnTo>
                <a:lnTo>
                  <a:pt x="3391627" y="2004249"/>
                </a:lnTo>
                <a:lnTo>
                  <a:pt x="0" y="20042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5820" r="-6794" b="-21106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52341" y="7588307"/>
            <a:ext cx="1915351" cy="1770111"/>
          </a:xfrm>
          <a:custGeom>
            <a:avLst/>
            <a:gdLst/>
            <a:ahLst/>
            <a:cxnLst/>
            <a:rect l="l" t="t" r="r" b="b"/>
            <a:pathLst>
              <a:path w="1915351" h="1770111">
                <a:moveTo>
                  <a:pt x="0" y="0"/>
                </a:moveTo>
                <a:lnTo>
                  <a:pt x="1915351" y="0"/>
                </a:lnTo>
                <a:lnTo>
                  <a:pt x="1915351" y="1770111"/>
                </a:lnTo>
                <a:lnTo>
                  <a:pt x="0" y="17701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140823" y="2806991"/>
            <a:ext cx="5197002" cy="63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6"/>
              </a:lnSpc>
            </a:pPr>
            <a:r>
              <a:rPr lang="en-US" sz="2297">
                <a:solidFill>
                  <a:srgbClr val="000000"/>
                </a:solidFill>
                <a:latin typeface="Aileron Bold"/>
              </a:rPr>
              <a:t>LARUTAN IODIN ANTISEPTIK</a:t>
            </a:r>
            <a:r>
              <a:rPr lang="en-US" sz="2297">
                <a:solidFill>
                  <a:srgbClr val="000000"/>
                </a:solidFill>
                <a:latin typeface="Aileron Bold Italics"/>
              </a:rPr>
              <a:t> (ANTISEPTIC IODINE SOLUTION)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349964" y="2530507"/>
            <a:ext cx="3737993" cy="429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2"/>
              </a:lnSpc>
            </a:pPr>
            <a:r>
              <a:rPr lang="en-US" sz="2297">
                <a:solidFill>
                  <a:srgbClr val="231F20"/>
                </a:solidFill>
                <a:latin typeface="Aileron Bold Italics"/>
              </a:rPr>
              <a:t>SAL VOLATILE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701042" y="7646316"/>
            <a:ext cx="3391626" cy="38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16"/>
              </a:lnSpc>
            </a:pPr>
            <a:r>
              <a:rPr lang="en-US" sz="2297" spc="34">
                <a:solidFill>
                  <a:srgbClr val="000000"/>
                </a:solidFill>
                <a:latin typeface="Aileron Bold"/>
              </a:rPr>
              <a:t>PIN </a:t>
            </a:r>
            <a:r>
              <a:rPr lang="en-US" sz="2297" spc="34">
                <a:solidFill>
                  <a:srgbClr val="000000"/>
                </a:solidFill>
                <a:latin typeface="Aileron Bold Italics"/>
              </a:rPr>
              <a:t>“SAFETY”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991336" y="2530507"/>
            <a:ext cx="4257544" cy="429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52"/>
              </a:lnSpc>
            </a:pPr>
            <a:r>
              <a:rPr lang="en-US" sz="2297">
                <a:solidFill>
                  <a:srgbClr val="231F20"/>
                </a:solidFill>
                <a:latin typeface="Aileron Bold"/>
              </a:rPr>
              <a:t>SPLINT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033065" y="7330873"/>
            <a:ext cx="3737993" cy="429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2"/>
              </a:lnSpc>
            </a:pPr>
            <a:r>
              <a:rPr lang="en-US" sz="2297">
                <a:solidFill>
                  <a:srgbClr val="231F20"/>
                </a:solidFill>
                <a:latin typeface="Aileron Bold"/>
              </a:rPr>
              <a:t>GUNTING KECIL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661134" y="6087468"/>
            <a:ext cx="3422662" cy="635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81"/>
              </a:lnSpc>
            </a:pPr>
            <a:r>
              <a:rPr lang="en-US" sz="2297">
                <a:solidFill>
                  <a:srgbClr val="231F20"/>
                </a:solidFill>
                <a:latin typeface="Aileron Bold"/>
              </a:rPr>
              <a:t>PEMBALUT ELASTIK </a:t>
            </a:r>
            <a:r>
              <a:rPr lang="en-US" sz="2297">
                <a:solidFill>
                  <a:srgbClr val="231F20"/>
                </a:solidFill>
                <a:latin typeface="Aileron Bold Italics"/>
              </a:rPr>
              <a:t>(ELASTIC BANDAGE</a:t>
            </a:r>
            <a:r>
              <a:rPr lang="en-US" sz="2297">
                <a:solidFill>
                  <a:srgbClr val="231F20"/>
                </a:solidFill>
                <a:latin typeface="Aileron Bold"/>
              </a:rPr>
              <a:t>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838380" y="3503416"/>
            <a:ext cx="4964623" cy="3156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0517" lvl="1" indent="-225259">
              <a:lnSpc>
                <a:spcPts val="2253"/>
              </a:lnSpc>
              <a:buFont typeface="Arial"/>
              <a:buChar char="•"/>
            </a:pPr>
            <a:r>
              <a:rPr lang="en-US" sz="2086" spc="204">
                <a:solidFill>
                  <a:srgbClr val="231F20"/>
                </a:solidFill>
                <a:latin typeface="Aileron"/>
              </a:rPr>
              <a:t>Antiseptik Iodin adalah yang biasanya digunakan untuk merawat luka dan lecet.</a:t>
            </a:r>
          </a:p>
          <a:p>
            <a:pPr>
              <a:lnSpc>
                <a:spcPts val="2253"/>
              </a:lnSpc>
            </a:pPr>
            <a:endParaRPr lang="en-US" sz="2086" spc="204">
              <a:solidFill>
                <a:srgbClr val="231F20"/>
              </a:solidFill>
              <a:latin typeface="Aileron"/>
            </a:endParaRPr>
          </a:p>
          <a:p>
            <a:pPr marL="450517" lvl="1" indent="-225259">
              <a:lnSpc>
                <a:spcPts val="2253"/>
              </a:lnSpc>
              <a:buFont typeface="Arial"/>
              <a:buChar char="•"/>
            </a:pPr>
            <a:r>
              <a:rPr lang="en-US" sz="2086" spc="204">
                <a:solidFill>
                  <a:srgbClr val="231F20"/>
                </a:solidFill>
                <a:latin typeface="Aileron"/>
              </a:rPr>
              <a:t>Digunakan diluar badan, disapukan ditempat luka tersebut.</a:t>
            </a:r>
          </a:p>
          <a:p>
            <a:pPr>
              <a:lnSpc>
                <a:spcPts val="2253"/>
              </a:lnSpc>
            </a:pPr>
            <a:endParaRPr lang="en-US" sz="2086" spc="204">
              <a:solidFill>
                <a:srgbClr val="231F20"/>
              </a:solidFill>
              <a:latin typeface="Aileron"/>
            </a:endParaRPr>
          </a:p>
          <a:p>
            <a:pPr marL="450517" lvl="1" indent="-225259">
              <a:lnSpc>
                <a:spcPts val="2253"/>
              </a:lnSpc>
              <a:buFont typeface="Arial"/>
              <a:buChar char="•"/>
            </a:pPr>
            <a:r>
              <a:rPr lang="en-US" sz="2086" spc="204">
                <a:solidFill>
                  <a:srgbClr val="231F20"/>
                </a:solidFill>
                <a:latin typeface="Aileron"/>
              </a:rPr>
              <a:t>Ianya juga boleh digunakan untuk rawatan terbakar peringkat awal dan kecil</a:t>
            </a:r>
            <a:r>
              <a:rPr lang="en-US" sz="2086" spc="204">
                <a:solidFill>
                  <a:srgbClr val="231F20"/>
                </a:solidFill>
                <a:latin typeface="Aileron Italics"/>
              </a:rPr>
              <a:t>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941339" y="3135903"/>
            <a:ext cx="4158758" cy="2498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48945" lvl="1" indent="-224473">
              <a:lnSpc>
                <a:spcPts val="2245"/>
              </a:lnSpc>
              <a:buFont typeface="Arial"/>
              <a:buChar char="•"/>
            </a:pPr>
            <a:r>
              <a:rPr lang="en-US" sz="2079" spc="203">
                <a:solidFill>
                  <a:srgbClr val="231F20"/>
                </a:solidFill>
                <a:latin typeface="Aileron"/>
              </a:rPr>
              <a:t>Sal Volatile atau dikenali dengan Garam hidup digunakan untuk menyedarkan mangsa yang pengsan.</a:t>
            </a:r>
          </a:p>
          <a:p>
            <a:pPr>
              <a:lnSpc>
                <a:spcPts val="2245"/>
              </a:lnSpc>
            </a:pPr>
            <a:endParaRPr lang="en-US" sz="2079" spc="203">
              <a:solidFill>
                <a:srgbClr val="231F20"/>
              </a:solidFill>
              <a:latin typeface="Aileron"/>
            </a:endParaRPr>
          </a:p>
          <a:p>
            <a:pPr marL="448945" lvl="1" indent="-224473">
              <a:lnSpc>
                <a:spcPts val="2245"/>
              </a:lnSpc>
              <a:buFont typeface="Arial"/>
              <a:buChar char="•"/>
            </a:pPr>
            <a:r>
              <a:rPr lang="en-US" sz="2079" spc="203">
                <a:solidFill>
                  <a:srgbClr val="231F20"/>
                </a:solidFill>
                <a:latin typeface="Aileron"/>
              </a:rPr>
              <a:t>Botol Sal Volatile ini perlu dilabelkan.</a:t>
            </a:r>
          </a:p>
          <a:p>
            <a:pPr>
              <a:lnSpc>
                <a:spcPts val="2245"/>
              </a:lnSpc>
            </a:pPr>
            <a:endParaRPr lang="en-US" sz="2079" spc="203">
              <a:solidFill>
                <a:srgbClr val="231F20"/>
              </a:solidFill>
              <a:latin typeface="Aileron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4066751" y="3135903"/>
            <a:ext cx="4005851" cy="1371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9"/>
              </a:lnSpc>
            </a:pPr>
            <a:r>
              <a:rPr lang="en-US" sz="2036" spc="199">
                <a:solidFill>
                  <a:srgbClr val="231F20"/>
                </a:solidFill>
                <a:latin typeface="Aileron"/>
              </a:rPr>
              <a:t>Digunakan untuk menstabilkan anggota badan yang cedera atau yang disyaki mengalami kepatahan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794484" y="6903528"/>
            <a:ext cx="4088131" cy="1995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53"/>
              </a:lnSpc>
            </a:pPr>
            <a:r>
              <a:rPr lang="en-US" sz="2086" spc="204">
                <a:solidFill>
                  <a:srgbClr val="231F20"/>
                </a:solidFill>
                <a:latin typeface="Aileron"/>
              </a:rPr>
              <a:t>Sebagai pembalut luka diguna bersama dengan gauze, diguna juga sebagai pembalut dan penstabilan pada tempat anggota badan yang patah dan cedera ringan.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701042" y="8169591"/>
            <a:ext cx="3341393" cy="1155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53"/>
              </a:lnSpc>
            </a:pPr>
            <a:r>
              <a:rPr lang="en-US" sz="2086" spc="204">
                <a:solidFill>
                  <a:srgbClr val="231F20"/>
                </a:solidFill>
                <a:latin typeface="Aileron"/>
              </a:rPr>
              <a:t>Pin </a:t>
            </a:r>
            <a:r>
              <a:rPr lang="en-US" sz="2086" spc="204">
                <a:solidFill>
                  <a:srgbClr val="231F20"/>
                </a:solidFill>
                <a:latin typeface="Aileron Italics"/>
              </a:rPr>
              <a:t>“Safety”</a:t>
            </a:r>
            <a:r>
              <a:rPr lang="en-US" sz="2086" spc="204">
                <a:solidFill>
                  <a:srgbClr val="231F20"/>
                </a:solidFill>
                <a:latin typeface="Aileron"/>
              </a:rPr>
              <a:t> digunakan tujuannya adalah untuk mengikat balutan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214121" y="7883841"/>
            <a:ext cx="3859758" cy="1441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53"/>
              </a:lnSpc>
            </a:pPr>
            <a:r>
              <a:rPr lang="en-US" sz="2086" spc="204">
                <a:solidFill>
                  <a:srgbClr val="231F20"/>
                </a:solidFill>
                <a:latin typeface="Aileron"/>
              </a:rPr>
              <a:t>Gunting kecil digunakan sebagai pemotong sebagai contoh untuk memotong gauze (kain kasa) dan pembalut elestik.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8700" y="1069995"/>
            <a:ext cx="16230600" cy="704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81"/>
              </a:lnSpc>
            </a:pPr>
            <a:r>
              <a:rPr lang="en-US" sz="4545" spc="22">
                <a:solidFill>
                  <a:srgbClr val="2B2C30"/>
                </a:solidFill>
                <a:latin typeface="Playfair Display Bold"/>
              </a:rPr>
              <a:t>CONTOH ALATAN DALAM PETI PERTOLONGAN CEMAS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04452" y="1028700"/>
            <a:ext cx="6679096" cy="8229600"/>
          </a:xfrm>
          <a:custGeom>
            <a:avLst/>
            <a:gdLst/>
            <a:ahLst/>
            <a:cxnLst/>
            <a:rect l="l" t="t" r="r" b="b"/>
            <a:pathLst>
              <a:path w="6679096" h="8229600">
                <a:moveTo>
                  <a:pt x="0" y="0"/>
                </a:moveTo>
                <a:lnTo>
                  <a:pt x="6679096" y="0"/>
                </a:lnTo>
                <a:lnTo>
                  <a:pt x="66790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837477" y="3552861"/>
            <a:ext cx="12613046" cy="3181278"/>
            <a:chOff x="0" y="0"/>
            <a:chExt cx="16817395" cy="4241704"/>
          </a:xfrm>
        </p:grpSpPr>
        <p:sp>
          <p:nvSpPr>
            <p:cNvPr id="4" name="AutoShape 4"/>
            <p:cNvSpPr/>
            <p:nvPr/>
          </p:nvSpPr>
          <p:spPr>
            <a:xfrm>
              <a:off x="1383416" y="401130"/>
              <a:ext cx="14150164" cy="0"/>
            </a:xfrm>
            <a:prstGeom prst="line">
              <a:avLst/>
            </a:prstGeom>
            <a:ln w="13106" cap="flat">
              <a:solidFill>
                <a:srgbClr val="2B2C3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753716"/>
              <a:ext cx="16817395" cy="28560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113"/>
                </a:lnSpc>
              </a:pPr>
              <a:r>
                <a:rPr lang="en-US" sz="8113" spc="40">
                  <a:solidFill>
                    <a:srgbClr val="2B2C30"/>
                  </a:solidFill>
                  <a:latin typeface="Open Sauce Bold"/>
                </a:rPr>
                <a:t>PENGENALAN PERALATAN</a:t>
              </a:r>
            </a:p>
          </p:txBody>
        </p:sp>
        <p:sp>
          <p:nvSpPr>
            <p:cNvPr id="6" name="AutoShape 6"/>
            <p:cNvSpPr/>
            <p:nvPr/>
          </p:nvSpPr>
          <p:spPr>
            <a:xfrm>
              <a:off x="1383416" y="3840573"/>
              <a:ext cx="14150164" cy="0"/>
            </a:xfrm>
            <a:prstGeom prst="line">
              <a:avLst/>
            </a:prstGeom>
            <a:ln w="13106" cap="flat">
              <a:solidFill>
                <a:srgbClr val="2B2C30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7" name="Group 7"/>
            <p:cNvGrpSpPr/>
            <p:nvPr/>
          </p:nvGrpSpPr>
          <p:grpSpPr>
            <a:xfrm rot="5400000">
              <a:off x="8260422" y="-3040949"/>
              <a:ext cx="394578" cy="14170727"/>
              <a:chOff x="0" y="0"/>
              <a:chExt cx="77941" cy="279915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77941" cy="2799156"/>
              </a:xfrm>
              <a:custGeom>
                <a:avLst/>
                <a:gdLst/>
                <a:ahLst/>
                <a:cxnLst/>
                <a:rect l="l" t="t" r="r" b="b"/>
                <a:pathLst>
                  <a:path w="77941" h="2799156">
                    <a:moveTo>
                      <a:pt x="0" y="0"/>
                    </a:moveTo>
                    <a:lnTo>
                      <a:pt x="77941" y="0"/>
                    </a:lnTo>
                    <a:lnTo>
                      <a:pt x="77941" y="2799156"/>
                    </a:lnTo>
                    <a:lnTo>
                      <a:pt x="0" y="279915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696969">
                      <a:alpha val="72000"/>
                    </a:srgbClr>
                  </a:gs>
                  <a:gs pos="33333">
                    <a:srgbClr val="B4B4B4">
                      <a:alpha val="82500"/>
                    </a:srgbClr>
                  </a:gs>
                  <a:gs pos="66667">
                    <a:srgbClr val="EEEEEE">
                      <a:alpha val="70500"/>
                    </a:srgbClr>
                  </a:gs>
                  <a:gs pos="100000">
                    <a:srgbClr val="FBFBFB">
                      <a:alpha val="22000"/>
                    </a:srgbClr>
                  </a:gs>
                </a:gsLst>
                <a:lin ang="0"/>
              </a:gradFill>
              <a:ln cap="sq">
                <a:noFill/>
                <a:prstDash val="solid"/>
                <a:miter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19050"/>
                <a:ext cx="77941" cy="2818206"/>
              </a:xfrm>
              <a:prstGeom prst="rect">
                <a:avLst/>
              </a:prstGeom>
            </p:spPr>
            <p:txBody>
              <a:bodyPr lIns="49227" tIns="49227" rIns="49227" bIns="49227" rtlCol="0" anchor="ctr"/>
              <a:lstStyle/>
              <a:p>
                <a:pPr marL="0" lvl="0" indent="0" algn="ctr">
                  <a:lnSpc>
                    <a:spcPts val="28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-5400000">
              <a:off x="8260422" y="-6888075"/>
              <a:ext cx="394578" cy="14170727"/>
              <a:chOff x="0" y="0"/>
              <a:chExt cx="77941" cy="2799156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77941" cy="2799156"/>
              </a:xfrm>
              <a:custGeom>
                <a:avLst/>
                <a:gdLst/>
                <a:ahLst/>
                <a:cxnLst/>
                <a:rect l="l" t="t" r="r" b="b"/>
                <a:pathLst>
                  <a:path w="77941" h="2799156">
                    <a:moveTo>
                      <a:pt x="0" y="0"/>
                    </a:moveTo>
                    <a:lnTo>
                      <a:pt x="77941" y="0"/>
                    </a:lnTo>
                    <a:lnTo>
                      <a:pt x="77941" y="2799156"/>
                    </a:lnTo>
                    <a:lnTo>
                      <a:pt x="0" y="279915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696969">
                      <a:alpha val="72000"/>
                    </a:srgbClr>
                  </a:gs>
                  <a:gs pos="33333">
                    <a:srgbClr val="B4B4B4">
                      <a:alpha val="82500"/>
                    </a:srgbClr>
                  </a:gs>
                  <a:gs pos="66667">
                    <a:srgbClr val="EEEEEE">
                      <a:alpha val="70500"/>
                    </a:srgbClr>
                  </a:gs>
                  <a:gs pos="100000">
                    <a:srgbClr val="FBFBFB">
                      <a:alpha val="22000"/>
                    </a:srgbClr>
                  </a:gs>
                </a:gsLst>
                <a:lin ang="0"/>
              </a:gradFill>
              <a:ln cap="sq">
                <a:noFill/>
                <a:prstDash val="solid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19050"/>
                <a:ext cx="77941" cy="2818206"/>
              </a:xfrm>
              <a:prstGeom prst="rect">
                <a:avLst/>
              </a:prstGeom>
            </p:spPr>
            <p:txBody>
              <a:bodyPr lIns="49227" tIns="49227" rIns="49227" bIns="49227" rtlCol="0" anchor="ctr"/>
              <a:lstStyle/>
              <a:p>
                <a:pPr marL="0" lvl="0" indent="0" algn="ctr">
                  <a:lnSpc>
                    <a:spcPts val="28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>
              <a:alphaModFix amt="98000"/>
            </a:blip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26139" y="363618"/>
            <a:ext cx="13351845" cy="9697199"/>
          </a:xfrm>
          <a:custGeom>
            <a:avLst/>
            <a:gdLst/>
            <a:ahLst/>
            <a:cxnLst/>
            <a:rect l="l" t="t" r="r" b="b"/>
            <a:pathLst>
              <a:path w="13351845" h="9697199">
                <a:moveTo>
                  <a:pt x="0" y="0"/>
                </a:moveTo>
                <a:lnTo>
                  <a:pt x="13351846" y="0"/>
                </a:lnTo>
                <a:lnTo>
                  <a:pt x="13351846" y="9697199"/>
                </a:lnTo>
                <a:lnTo>
                  <a:pt x="0" y="96971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 t="-13065" b="-2462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069995"/>
            <a:ext cx="16230600" cy="704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81"/>
              </a:lnSpc>
            </a:pPr>
            <a:r>
              <a:rPr lang="en-US" sz="4545" spc="22">
                <a:solidFill>
                  <a:srgbClr val="2B2C30"/>
                </a:solidFill>
                <a:latin typeface="Playfair Display Bold Italics"/>
              </a:rPr>
              <a:t>EMERGENCY TRAUMA KIT BAGS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468077" y="1873328"/>
            <a:ext cx="13351845" cy="6406215"/>
            <a:chOff x="0" y="0"/>
            <a:chExt cx="17802461" cy="8541620"/>
          </a:xfrm>
        </p:grpSpPr>
        <p:sp>
          <p:nvSpPr>
            <p:cNvPr id="6" name="Freeform 6"/>
            <p:cNvSpPr/>
            <p:nvPr/>
          </p:nvSpPr>
          <p:spPr>
            <a:xfrm>
              <a:off x="1110321" y="144127"/>
              <a:ext cx="7112399" cy="5421339"/>
            </a:xfrm>
            <a:custGeom>
              <a:avLst/>
              <a:gdLst/>
              <a:ahLst/>
              <a:cxnLst/>
              <a:rect l="l" t="t" r="r" b="b"/>
              <a:pathLst>
                <a:path w="7112399" h="5421339">
                  <a:moveTo>
                    <a:pt x="0" y="0"/>
                  </a:moveTo>
                  <a:lnTo>
                    <a:pt x="7112399" y="0"/>
                  </a:lnTo>
                  <a:lnTo>
                    <a:pt x="7112399" y="5421339"/>
                  </a:lnTo>
                  <a:lnTo>
                    <a:pt x="0" y="54213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0" y="6062978"/>
              <a:ext cx="17802461" cy="24786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57"/>
                </a:lnSpc>
              </a:pPr>
              <a:r>
                <a:rPr lang="en-US" sz="3386" spc="331">
                  <a:solidFill>
                    <a:srgbClr val="231F20"/>
                  </a:solidFill>
                  <a:latin typeface="Aileron Bold"/>
                </a:rPr>
                <a:t>KEGUNAAN:</a:t>
              </a:r>
            </a:p>
            <a:p>
              <a:pPr algn="ctr">
                <a:lnSpc>
                  <a:spcPts val="3657"/>
                </a:lnSpc>
              </a:pPr>
              <a:endParaRPr lang="en-US" sz="3386" spc="331">
                <a:solidFill>
                  <a:srgbClr val="231F20"/>
                </a:solidFill>
                <a:latin typeface="Aileron Bold"/>
              </a:endParaRPr>
            </a:p>
            <a:p>
              <a:pPr algn="ctr">
                <a:lnSpc>
                  <a:spcPts val="3657"/>
                </a:lnSpc>
              </a:pPr>
              <a:r>
                <a:rPr lang="en-US" sz="3386" spc="331">
                  <a:solidFill>
                    <a:srgbClr val="231F20"/>
                  </a:solidFill>
                  <a:latin typeface="Aileron"/>
                </a:rPr>
                <a:t>Beg/ Peti untuk menyimpan peralatan perawatan kecemasan dan trauma</a:t>
              </a:r>
            </a:p>
          </p:txBody>
        </p:sp>
        <p:sp>
          <p:nvSpPr>
            <p:cNvPr id="8" name="Freeform 8"/>
            <p:cNvSpPr/>
            <p:nvPr/>
          </p:nvSpPr>
          <p:spPr>
            <a:xfrm>
              <a:off x="8578646" y="0"/>
              <a:ext cx="7249090" cy="5264880"/>
            </a:xfrm>
            <a:custGeom>
              <a:avLst/>
              <a:gdLst/>
              <a:ahLst/>
              <a:cxnLst/>
              <a:rect l="l" t="t" r="r" b="b"/>
              <a:pathLst>
                <a:path w="7249090" h="5264880">
                  <a:moveTo>
                    <a:pt x="0" y="0"/>
                  </a:moveTo>
                  <a:lnTo>
                    <a:pt x="7249090" y="0"/>
                  </a:lnTo>
                  <a:lnTo>
                    <a:pt x="7249090" y="5264880"/>
                  </a:lnTo>
                  <a:lnTo>
                    <a:pt x="0" y="52648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3065" b="-24622"/>
              </a:stretch>
            </a:blipFill>
          </p:spPr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>
              <a:alphaModFix amt="98000"/>
            </a:blip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26139" y="363618"/>
            <a:ext cx="13351845" cy="9697199"/>
          </a:xfrm>
          <a:custGeom>
            <a:avLst/>
            <a:gdLst/>
            <a:ahLst/>
            <a:cxnLst/>
            <a:rect l="l" t="t" r="r" b="b"/>
            <a:pathLst>
              <a:path w="13351845" h="9697199">
                <a:moveTo>
                  <a:pt x="0" y="0"/>
                </a:moveTo>
                <a:lnTo>
                  <a:pt x="13351846" y="0"/>
                </a:lnTo>
                <a:lnTo>
                  <a:pt x="13351846" y="9697199"/>
                </a:lnTo>
                <a:lnTo>
                  <a:pt x="0" y="96971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 t="-13065" b="-2462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226139" y="6594682"/>
            <a:ext cx="4631861" cy="18979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57"/>
              </a:lnSpc>
            </a:pPr>
            <a:r>
              <a:rPr lang="en-US" sz="3386" spc="331" dirty="0">
                <a:solidFill>
                  <a:srgbClr val="231F20"/>
                </a:solidFill>
                <a:latin typeface="Aileron Bold"/>
              </a:rPr>
              <a:t>KEGUNAAN:</a:t>
            </a:r>
          </a:p>
          <a:p>
            <a:pPr algn="ctr">
              <a:lnSpc>
                <a:spcPts val="3657"/>
              </a:lnSpc>
            </a:pPr>
            <a:endParaRPr lang="en-US" sz="3386" spc="331" dirty="0">
              <a:solidFill>
                <a:srgbClr val="231F20"/>
              </a:solidFill>
              <a:latin typeface="Aileron Bold"/>
            </a:endParaRPr>
          </a:p>
          <a:p>
            <a:pPr algn="ctr">
              <a:lnSpc>
                <a:spcPts val="3657"/>
              </a:lnSpc>
            </a:pPr>
            <a:r>
              <a:rPr lang="en-US" sz="3386" spc="331" dirty="0" err="1">
                <a:solidFill>
                  <a:srgbClr val="231F20"/>
                </a:solidFill>
                <a:latin typeface="Aileron"/>
              </a:rPr>
              <a:t>Membersih</a:t>
            </a:r>
            <a:r>
              <a:rPr lang="en-US" sz="3386" spc="331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3386" spc="331" dirty="0" err="1">
                <a:solidFill>
                  <a:srgbClr val="231F20"/>
                </a:solidFill>
                <a:latin typeface="Aileron"/>
              </a:rPr>
              <a:t>luka</a:t>
            </a:r>
            <a:r>
              <a:rPr lang="en-US" sz="3386" spc="331" dirty="0">
                <a:solidFill>
                  <a:srgbClr val="231F20"/>
                </a:solidFill>
                <a:latin typeface="Aileron"/>
              </a:rPr>
              <a:t>, </a:t>
            </a:r>
            <a:r>
              <a:rPr lang="en-US" sz="3386" spc="331" dirty="0" err="1">
                <a:solidFill>
                  <a:srgbClr val="231F20"/>
                </a:solidFill>
                <a:latin typeface="Aileron"/>
              </a:rPr>
              <a:t>Melumur</a:t>
            </a:r>
            <a:r>
              <a:rPr lang="en-US" sz="3386" spc="331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3386" spc="331" dirty="0" err="1">
                <a:solidFill>
                  <a:srgbClr val="231F20"/>
                </a:solidFill>
                <a:latin typeface="Aileron"/>
              </a:rPr>
              <a:t>ubat</a:t>
            </a:r>
            <a:r>
              <a:rPr lang="en-US" sz="3386" spc="331" dirty="0">
                <a:solidFill>
                  <a:srgbClr val="231F20"/>
                </a:solidFill>
                <a:latin typeface="Aileron"/>
              </a:rPr>
              <a:t>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1069995"/>
            <a:ext cx="5781571" cy="704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81"/>
              </a:lnSpc>
            </a:pPr>
            <a:r>
              <a:rPr lang="en-US" sz="4545" spc="22">
                <a:solidFill>
                  <a:srgbClr val="2B2C30"/>
                </a:solidFill>
                <a:latin typeface="Playfair Display Bold Italics"/>
              </a:rPr>
              <a:t>GAUGE</a:t>
            </a:r>
          </a:p>
        </p:txBody>
      </p:sp>
      <p:sp>
        <p:nvSpPr>
          <p:cNvPr id="6" name="Freeform 6"/>
          <p:cNvSpPr/>
          <p:nvPr/>
        </p:nvSpPr>
        <p:spPr>
          <a:xfrm>
            <a:off x="1963265" y="1944512"/>
            <a:ext cx="4847006" cy="4859154"/>
          </a:xfrm>
          <a:custGeom>
            <a:avLst/>
            <a:gdLst/>
            <a:ahLst/>
            <a:cxnLst/>
            <a:rect l="l" t="t" r="r" b="b"/>
            <a:pathLst>
              <a:path w="4847006" h="4859154">
                <a:moveTo>
                  <a:pt x="0" y="0"/>
                </a:moveTo>
                <a:lnTo>
                  <a:pt x="4847006" y="0"/>
                </a:lnTo>
                <a:lnTo>
                  <a:pt x="4847006" y="4859154"/>
                </a:lnTo>
                <a:lnTo>
                  <a:pt x="0" y="48591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9796414" y="1239950"/>
            <a:ext cx="5781571" cy="704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81"/>
              </a:lnSpc>
            </a:pPr>
            <a:r>
              <a:rPr lang="en-US" sz="4545" spc="22" dirty="0">
                <a:solidFill>
                  <a:srgbClr val="2B2C30"/>
                </a:solidFill>
                <a:latin typeface="Playfair Display Bold Italics"/>
              </a:rPr>
              <a:t>Dressing Kit</a:t>
            </a: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79F342A0-8774-627E-0C5E-B8819ECA8F50}"/>
              </a:ext>
            </a:extLst>
          </p:cNvPr>
          <p:cNvSpPr/>
          <p:nvPr/>
        </p:nvSpPr>
        <p:spPr>
          <a:xfrm>
            <a:off x="9448800" y="2628900"/>
            <a:ext cx="2215493" cy="2017359"/>
          </a:xfrm>
          <a:custGeom>
            <a:avLst/>
            <a:gdLst/>
            <a:ahLst/>
            <a:cxnLst/>
            <a:rect l="l" t="t" r="r" b="b"/>
            <a:pathLst>
              <a:path w="2215493" h="2017359">
                <a:moveTo>
                  <a:pt x="0" y="0"/>
                </a:moveTo>
                <a:lnTo>
                  <a:pt x="2215493" y="0"/>
                </a:lnTo>
                <a:lnTo>
                  <a:pt x="2215493" y="2017359"/>
                </a:lnTo>
                <a:lnTo>
                  <a:pt x="0" y="20173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A0D45A78-F7EB-B42C-9122-C5705AEC1EF6}"/>
              </a:ext>
            </a:extLst>
          </p:cNvPr>
          <p:cNvGrpSpPr/>
          <p:nvPr/>
        </p:nvGrpSpPr>
        <p:grpSpPr>
          <a:xfrm>
            <a:off x="11312179" y="2942763"/>
            <a:ext cx="2842493" cy="2842493"/>
            <a:chOff x="0" y="0"/>
            <a:chExt cx="3789991" cy="3789991"/>
          </a:xfrm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97A74DCD-9B91-4DFE-B9F5-31A539FE231A}"/>
                </a:ext>
              </a:extLst>
            </p:cNvPr>
            <p:cNvSpPr/>
            <p:nvPr/>
          </p:nvSpPr>
          <p:spPr>
            <a:xfrm>
              <a:off x="0" y="0"/>
              <a:ext cx="3789991" cy="3789991"/>
            </a:xfrm>
            <a:custGeom>
              <a:avLst/>
              <a:gdLst/>
              <a:ahLst/>
              <a:cxnLst/>
              <a:rect l="l" t="t" r="r" b="b"/>
              <a:pathLst>
                <a:path w="3789991" h="3789991">
                  <a:moveTo>
                    <a:pt x="0" y="0"/>
                  </a:moveTo>
                  <a:lnTo>
                    <a:pt x="3789991" y="0"/>
                  </a:lnTo>
                  <a:lnTo>
                    <a:pt x="3789991" y="3789991"/>
                  </a:lnTo>
                  <a:lnTo>
                    <a:pt x="0" y="3789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A26EC29D-2D96-4726-1B88-DE805448B689}"/>
                </a:ext>
              </a:extLst>
            </p:cNvPr>
            <p:cNvSpPr txBox="1"/>
            <p:nvPr/>
          </p:nvSpPr>
          <p:spPr>
            <a:xfrm rot="-2304869">
              <a:off x="812117" y="1871001"/>
              <a:ext cx="2183349" cy="4365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07"/>
                </a:lnSpc>
              </a:pPr>
              <a:r>
                <a:rPr lang="en-US" sz="2321" spc="227">
                  <a:solidFill>
                    <a:srgbClr val="231F20"/>
                  </a:solidFill>
                  <a:latin typeface="Open Sauce Bold"/>
                </a:rPr>
                <a:t>CONTOH</a:t>
              </a:r>
            </a:p>
          </p:txBody>
        </p:sp>
      </p:grpSp>
      <p:sp>
        <p:nvSpPr>
          <p:cNvPr id="13" name="TextBox 4">
            <a:extLst>
              <a:ext uri="{FF2B5EF4-FFF2-40B4-BE49-F238E27FC236}">
                <a16:creationId xmlns:a16="http://schemas.microsoft.com/office/drawing/2014/main" id="{61645A6C-BFB5-09B6-B55A-69B2F7E7D0A7}"/>
              </a:ext>
            </a:extLst>
          </p:cNvPr>
          <p:cNvSpPr txBox="1"/>
          <p:nvPr/>
        </p:nvSpPr>
        <p:spPr>
          <a:xfrm>
            <a:off x="8229600" y="6667500"/>
            <a:ext cx="7772400" cy="2372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57"/>
              </a:lnSpc>
            </a:pPr>
            <a:r>
              <a:rPr lang="en-US" sz="3386" spc="331" dirty="0">
                <a:solidFill>
                  <a:srgbClr val="231F20"/>
                </a:solidFill>
                <a:latin typeface="Aileron Bold"/>
              </a:rPr>
              <a:t>KEGUNAAN:</a:t>
            </a:r>
          </a:p>
          <a:p>
            <a:pPr algn="ctr">
              <a:lnSpc>
                <a:spcPts val="3657"/>
              </a:lnSpc>
            </a:pPr>
            <a:endParaRPr lang="en-US" sz="3386" spc="331" dirty="0">
              <a:solidFill>
                <a:srgbClr val="231F20"/>
              </a:solidFill>
              <a:latin typeface="Aileron Bold"/>
            </a:endParaRPr>
          </a:p>
          <a:p>
            <a:pPr algn="ctr">
              <a:lnSpc>
                <a:spcPts val="3657"/>
              </a:lnSpc>
            </a:pPr>
            <a:r>
              <a:rPr lang="en-US" sz="3386" spc="331" dirty="0">
                <a:solidFill>
                  <a:srgbClr val="231F20"/>
                </a:solidFill>
                <a:latin typeface="Aileron"/>
              </a:rPr>
              <a:t>Set yang </a:t>
            </a:r>
            <a:r>
              <a:rPr lang="en-US" sz="3386" spc="331" dirty="0" err="1">
                <a:solidFill>
                  <a:srgbClr val="231F20"/>
                </a:solidFill>
                <a:latin typeface="Aileron"/>
              </a:rPr>
              <a:t>digunakan</a:t>
            </a:r>
            <a:r>
              <a:rPr lang="en-US" sz="3386" spc="331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3386" spc="331" dirty="0" err="1">
                <a:solidFill>
                  <a:srgbClr val="231F20"/>
                </a:solidFill>
                <a:latin typeface="Aileron"/>
              </a:rPr>
              <a:t>untuk</a:t>
            </a:r>
            <a:r>
              <a:rPr lang="en-US" sz="3386" spc="331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3386" spc="331" dirty="0" err="1">
                <a:solidFill>
                  <a:srgbClr val="231F20"/>
                </a:solidFill>
                <a:latin typeface="Aileron"/>
              </a:rPr>
              <a:t>membersih</a:t>
            </a:r>
            <a:r>
              <a:rPr lang="en-US" sz="3386" spc="331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3386" spc="331" dirty="0" err="1">
                <a:solidFill>
                  <a:srgbClr val="231F20"/>
                </a:solidFill>
                <a:latin typeface="Aileron"/>
              </a:rPr>
              <a:t>luka</a:t>
            </a:r>
            <a:r>
              <a:rPr lang="en-US" sz="3386" spc="331" dirty="0">
                <a:solidFill>
                  <a:srgbClr val="231F20"/>
                </a:solidFill>
                <a:latin typeface="Aileron"/>
              </a:rPr>
              <a:t> di sick bay </a:t>
            </a:r>
            <a:r>
              <a:rPr lang="en-US" sz="3386" spc="331" dirty="0" err="1">
                <a:solidFill>
                  <a:srgbClr val="231F20"/>
                </a:solidFill>
                <a:latin typeface="Aileron"/>
              </a:rPr>
              <a:t>atau</a:t>
            </a:r>
            <a:r>
              <a:rPr lang="en-US" sz="3386" spc="331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3386" spc="331" dirty="0" err="1">
                <a:solidFill>
                  <a:srgbClr val="231F20"/>
                </a:solidFill>
                <a:latin typeface="Aileron"/>
              </a:rPr>
              <a:t>tempat</a:t>
            </a:r>
            <a:r>
              <a:rPr lang="en-US" sz="3386" spc="331" dirty="0">
                <a:solidFill>
                  <a:srgbClr val="231F20"/>
                </a:solidFill>
                <a:latin typeface="Aileron"/>
              </a:rPr>
              <a:t> yang </a:t>
            </a:r>
            <a:r>
              <a:rPr lang="en-US" sz="3386" spc="331" dirty="0" err="1">
                <a:solidFill>
                  <a:srgbClr val="231F20"/>
                </a:solidFill>
                <a:latin typeface="Aileron"/>
              </a:rPr>
              <a:t>sesuai</a:t>
            </a:r>
            <a:endParaRPr lang="en-US" sz="3386" spc="331" dirty="0">
              <a:solidFill>
                <a:srgbClr val="231F20"/>
              </a:solidFill>
              <a:latin typeface="Ailero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>
              <a:alphaModFix amt="98000"/>
            </a:blip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26139" y="363618"/>
            <a:ext cx="13351845" cy="9697199"/>
          </a:xfrm>
          <a:custGeom>
            <a:avLst/>
            <a:gdLst/>
            <a:ahLst/>
            <a:cxnLst/>
            <a:rect l="l" t="t" r="r" b="b"/>
            <a:pathLst>
              <a:path w="13351845" h="9697199">
                <a:moveTo>
                  <a:pt x="0" y="0"/>
                </a:moveTo>
                <a:lnTo>
                  <a:pt x="13351846" y="0"/>
                </a:lnTo>
                <a:lnTo>
                  <a:pt x="13351846" y="9697199"/>
                </a:lnTo>
                <a:lnTo>
                  <a:pt x="0" y="96971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 t="-13065" b="-24622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345608" y="6457286"/>
            <a:ext cx="6675923" cy="2217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64"/>
              </a:lnSpc>
            </a:pPr>
            <a:r>
              <a:rPr lang="en-US" sz="2886" spc="282" dirty="0">
                <a:solidFill>
                  <a:srgbClr val="231F20"/>
                </a:solidFill>
                <a:latin typeface="Aileron Bold"/>
              </a:rPr>
              <a:t>KEGUNAAN:</a:t>
            </a:r>
          </a:p>
          <a:p>
            <a:pPr algn="ctr">
              <a:lnSpc>
                <a:spcPts val="3464"/>
              </a:lnSpc>
            </a:pPr>
            <a:endParaRPr lang="en-US" sz="2886" spc="282" dirty="0">
              <a:solidFill>
                <a:srgbClr val="231F20"/>
              </a:solidFill>
              <a:latin typeface="Aileron Bold"/>
            </a:endParaRPr>
          </a:p>
          <a:p>
            <a:pPr algn="ctr">
              <a:lnSpc>
                <a:spcPts val="3464"/>
              </a:lnSpc>
            </a:pPr>
            <a:r>
              <a:rPr lang="en-US" sz="2886" spc="282" dirty="0" err="1">
                <a:solidFill>
                  <a:srgbClr val="231F20"/>
                </a:solidFill>
                <a:latin typeface="Aileron"/>
              </a:rPr>
              <a:t>Digunakan</a:t>
            </a:r>
            <a:r>
              <a:rPr lang="en-US" sz="2886" spc="282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2886" spc="282" dirty="0" err="1">
                <a:solidFill>
                  <a:srgbClr val="231F20"/>
                </a:solidFill>
                <a:latin typeface="Aileron"/>
              </a:rPr>
              <a:t>semasa</a:t>
            </a:r>
            <a:r>
              <a:rPr lang="en-US" sz="2886" spc="282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2886" spc="282" dirty="0" err="1">
                <a:solidFill>
                  <a:srgbClr val="231F20"/>
                </a:solidFill>
                <a:latin typeface="Aileron"/>
              </a:rPr>
              <a:t>perawatan</a:t>
            </a:r>
            <a:r>
              <a:rPr lang="en-US" sz="2886" spc="282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2886" spc="282" dirty="0" err="1">
                <a:solidFill>
                  <a:srgbClr val="231F20"/>
                </a:solidFill>
                <a:latin typeface="Aileron"/>
              </a:rPr>
              <a:t>kecemasan</a:t>
            </a:r>
            <a:r>
              <a:rPr lang="en-US" sz="2886" spc="282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2886" spc="282" dirty="0" err="1">
                <a:solidFill>
                  <a:srgbClr val="231F20"/>
                </a:solidFill>
                <a:latin typeface="Aileron"/>
              </a:rPr>
              <a:t>kepada</a:t>
            </a:r>
            <a:r>
              <a:rPr lang="en-US" sz="2886" spc="282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2886" spc="282" dirty="0" err="1">
                <a:solidFill>
                  <a:srgbClr val="231F20"/>
                </a:solidFill>
                <a:latin typeface="Aileron"/>
              </a:rPr>
              <a:t>pesakit</a:t>
            </a:r>
            <a:r>
              <a:rPr lang="en-US" sz="2886" spc="282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2886" spc="282" dirty="0" err="1">
                <a:solidFill>
                  <a:srgbClr val="231F20"/>
                </a:solidFill>
                <a:latin typeface="Aileron"/>
              </a:rPr>
              <a:t>ditempat</a:t>
            </a:r>
            <a:r>
              <a:rPr lang="en-US" sz="2886" spc="282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2886" spc="282" dirty="0" err="1">
                <a:solidFill>
                  <a:srgbClr val="231F20"/>
                </a:solidFill>
                <a:latin typeface="Aileron"/>
              </a:rPr>
              <a:t>kejadian</a:t>
            </a:r>
            <a:r>
              <a:rPr lang="en-US" sz="2886" spc="282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2886" spc="282" dirty="0" err="1">
                <a:solidFill>
                  <a:srgbClr val="231F20"/>
                </a:solidFill>
                <a:latin typeface="Aileron"/>
              </a:rPr>
              <a:t>atau</a:t>
            </a:r>
            <a:r>
              <a:rPr lang="en-US" sz="2886" spc="282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2886" spc="282" dirty="0">
                <a:solidFill>
                  <a:srgbClr val="231F20"/>
                </a:solidFill>
                <a:latin typeface="Aileron Italics"/>
              </a:rPr>
              <a:t>“sick bay”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069995"/>
            <a:ext cx="6707511" cy="704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81"/>
              </a:lnSpc>
            </a:pPr>
            <a:r>
              <a:rPr lang="en-US" sz="4545" spc="22">
                <a:solidFill>
                  <a:srgbClr val="2B2C30"/>
                </a:solidFill>
                <a:latin typeface="Playfair Display Bold Italics"/>
              </a:rPr>
              <a:t>PENYEPIT</a:t>
            </a:r>
          </a:p>
        </p:txBody>
      </p:sp>
      <p:sp>
        <p:nvSpPr>
          <p:cNvPr id="10" name="Freeform 10"/>
          <p:cNvSpPr/>
          <p:nvPr/>
        </p:nvSpPr>
        <p:spPr>
          <a:xfrm>
            <a:off x="11844925" y="3009961"/>
            <a:ext cx="3462756" cy="2156056"/>
          </a:xfrm>
          <a:custGeom>
            <a:avLst/>
            <a:gdLst/>
            <a:ahLst/>
            <a:cxnLst/>
            <a:rect l="l" t="t" r="r" b="b"/>
            <a:pathLst>
              <a:path w="3462756" h="2156056">
                <a:moveTo>
                  <a:pt x="0" y="0"/>
                </a:moveTo>
                <a:lnTo>
                  <a:pt x="3462756" y="0"/>
                </a:lnTo>
                <a:lnTo>
                  <a:pt x="3462756" y="2156056"/>
                </a:lnTo>
                <a:lnTo>
                  <a:pt x="0" y="21560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144000" y="2734212"/>
            <a:ext cx="2542584" cy="2743920"/>
          </a:xfrm>
          <a:custGeom>
            <a:avLst/>
            <a:gdLst/>
            <a:ahLst/>
            <a:cxnLst/>
            <a:rect l="l" t="t" r="r" b="b"/>
            <a:pathLst>
              <a:path w="2542584" h="2743920">
                <a:moveTo>
                  <a:pt x="0" y="0"/>
                </a:moveTo>
                <a:lnTo>
                  <a:pt x="2542584" y="0"/>
                </a:lnTo>
                <a:lnTo>
                  <a:pt x="2542584" y="2743920"/>
                </a:lnTo>
                <a:lnTo>
                  <a:pt x="0" y="27439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9144000" y="1069995"/>
            <a:ext cx="6707511" cy="704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81"/>
              </a:lnSpc>
            </a:pPr>
            <a:r>
              <a:rPr lang="en-US" sz="4545" spc="22">
                <a:solidFill>
                  <a:srgbClr val="2B2C30"/>
                </a:solidFill>
                <a:latin typeface="Playfair Display Bold Italics"/>
              </a:rPr>
              <a:t>ABDOMINAL GAUZE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399709" y="6457286"/>
            <a:ext cx="6675923" cy="176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4"/>
              </a:lnSpc>
            </a:pPr>
            <a:r>
              <a:rPr lang="en-US" sz="2886" spc="282">
                <a:solidFill>
                  <a:srgbClr val="231F20"/>
                </a:solidFill>
                <a:latin typeface="Aileron Bold"/>
              </a:rPr>
              <a:t>KEGUNAAN:</a:t>
            </a:r>
          </a:p>
          <a:p>
            <a:pPr algn="ctr">
              <a:lnSpc>
                <a:spcPts val="3464"/>
              </a:lnSpc>
            </a:pPr>
            <a:endParaRPr lang="en-US" sz="2886" spc="282">
              <a:solidFill>
                <a:srgbClr val="231F20"/>
              </a:solidFill>
              <a:latin typeface="Aileron Bold"/>
            </a:endParaRPr>
          </a:p>
          <a:p>
            <a:pPr algn="ctr">
              <a:lnSpc>
                <a:spcPts val="3464"/>
              </a:lnSpc>
            </a:pPr>
            <a:r>
              <a:rPr lang="en-US" sz="2886" spc="282">
                <a:solidFill>
                  <a:srgbClr val="231F20"/>
                </a:solidFill>
                <a:latin typeface="Aileron"/>
              </a:rPr>
              <a:t>Menutup bahagian luka pada bahagian </a:t>
            </a:r>
            <a:r>
              <a:rPr lang="en-US" sz="2886" spc="282">
                <a:solidFill>
                  <a:srgbClr val="231F20"/>
                </a:solidFill>
                <a:latin typeface="Aileron Italics"/>
              </a:rPr>
              <a:t>“abdominal”</a:t>
            </a:r>
            <a:r>
              <a:rPr lang="en-US" sz="2886" spc="282">
                <a:solidFill>
                  <a:srgbClr val="231F20"/>
                </a:solidFill>
                <a:latin typeface="Aileron"/>
              </a:rPr>
              <a:t> mangsa.</a:t>
            </a:r>
          </a:p>
        </p:txBody>
      </p:sp>
      <p:sp>
        <p:nvSpPr>
          <p:cNvPr id="14" name="Freeform 7"/>
          <p:cNvSpPr/>
          <p:nvPr/>
        </p:nvSpPr>
        <p:spPr>
          <a:xfrm rot="2700000">
            <a:off x="1803605" y="1613107"/>
            <a:ext cx="5029317" cy="5029317"/>
          </a:xfrm>
          <a:custGeom>
            <a:avLst/>
            <a:gdLst/>
            <a:ahLst/>
            <a:cxnLst/>
            <a:rect l="l" t="t" r="r" b="b"/>
            <a:pathLst>
              <a:path w="5029317" h="5029317">
                <a:moveTo>
                  <a:pt x="0" y="0"/>
                </a:moveTo>
                <a:lnTo>
                  <a:pt x="5029317" y="0"/>
                </a:lnTo>
                <a:lnTo>
                  <a:pt x="5029317" y="5029316"/>
                </a:lnTo>
                <a:lnTo>
                  <a:pt x="0" y="50293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>
              <a:alphaModFix amt="98000"/>
            </a:blip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26139" y="363618"/>
            <a:ext cx="13351845" cy="9697199"/>
          </a:xfrm>
          <a:custGeom>
            <a:avLst/>
            <a:gdLst/>
            <a:ahLst/>
            <a:cxnLst/>
            <a:rect l="l" t="t" r="r" b="b"/>
            <a:pathLst>
              <a:path w="13351845" h="9697199">
                <a:moveTo>
                  <a:pt x="0" y="0"/>
                </a:moveTo>
                <a:lnTo>
                  <a:pt x="13351846" y="0"/>
                </a:lnTo>
                <a:lnTo>
                  <a:pt x="13351846" y="9697199"/>
                </a:lnTo>
                <a:lnTo>
                  <a:pt x="0" y="96971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 t="-13065" b="-2462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303136" y="2389047"/>
            <a:ext cx="3736880" cy="3860983"/>
          </a:xfrm>
          <a:custGeom>
            <a:avLst/>
            <a:gdLst/>
            <a:ahLst/>
            <a:cxnLst/>
            <a:rect l="l" t="t" r="r" b="b"/>
            <a:pathLst>
              <a:path w="3736880" h="3860983">
                <a:moveTo>
                  <a:pt x="0" y="0"/>
                </a:moveTo>
                <a:lnTo>
                  <a:pt x="3736880" y="0"/>
                </a:lnTo>
                <a:lnTo>
                  <a:pt x="3736880" y="3860984"/>
                </a:lnTo>
                <a:lnTo>
                  <a:pt x="0" y="38609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358583" y="6851061"/>
            <a:ext cx="5955869" cy="2200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4"/>
              </a:lnSpc>
            </a:pPr>
            <a:r>
              <a:rPr lang="en-US" sz="2886" spc="282">
                <a:solidFill>
                  <a:srgbClr val="231F20"/>
                </a:solidFill>
                <a:latin typeface="Aileron Bold"/>
              </a:rPr>
              <a:t>KEGUNAAN:</a:t>
            </a:r>
          </a:p>
          <a:p>
            <a:pPr algn="ctr">
              <a:lnSpc>
                <a:spcPts val="3464"/>
              </a:lnSpc>
            </a:pPr>
            <a:endParaRPr lang="en-US" sz="2886" spc="282">
              <a:solidFill>
                <a:srgbClr val="231F20"/>
              </a:solidFill>
              <a:latin typeface="Aileron Bold"/>
            </a:endParaRPr>
          </a:p>
          <a:p>
            <a:pPr algn="ctr">
              <a:lnSpc>
                <a:spcPts val="3464"/>
              </a:lnSpc>
            </a:pPr>
            <a:r>
              <a:rPr lang="en-US" sz="2886" spc="282">
                <a:solidFill>
                  <a:srgbClr val="231F20"/>
                </a:solidFill>
                <a:latin typeface="Aileron"/>
              </a:rPr>
              <a:t>Digunakan untuk melekapkan bahagian balutan bandage atau balutan.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069995"/>
            <a:ext cx="6285752" cy="704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81"/>
              </a:lnSpc>
            </a:pPr>
            <a:r>
              <a:rPr lang="en-US" sz="4545" spc="22">
                <a:solidFill>
                  <a:srgbClr val="2B2C30"/>
                </a:solidFill>
                <a:latin typeface="Playfair Display Bold Italics"/>
              </a:rPr>
              <a:t>ADHESIVE TAPE</a:t>
            </a:r>
          </a:p>
        </p:txBody>
      </p:sp>
      <p:sp>
        <p:nvSpPr>
          <p:cNvPr id="7" name="Freeform 7"/>
          <p:cNvSpPr/>
          <p:nvPr/>
        </p:nvSpPr>
        <p:spPr>
          <a:xfrm>
            <a:off x="10272179" y="2389047"/>
            <a:ext cx="4710538" cy="3860983"/>
          </a:xfrm>
          <a:custGeom>
            <a:avLst/>
            <a:gdLst/>
            <a:ahLst/>
            <a:cxnLst/>
            <a:rect l="l" t="t" r="r" b="b"/>
            <a:pathLst>
              <a:path w="4710538" h="3860983">
                <a:moveTo>
                  <a:pt x="0" y="0"/>
                </a:moveTo>
                <a:lnTo>
                  <a:pt x="4710538" y="0"/>
                </a:lnTo>
                <a:lnTo>
                  <a:pt x="4710538" y="3860984"/>
                </a:lnTo>
                <a:lnTo>
                  <a:pt x="0" y="38609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9144000" y="6631986"/>
            <a:ext cx="7350414" cy="2638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4"/>
              </a:lnSpc>
            </a:pPr>
            <a:r>
              <a:rPr lang="en-US" sz="2886" spc="282">
                <a:solidFill>
                  <a:srgbClr val="231F20"/>
                </a:solidFill>
                <a:latin typeface="Aileron Bold"/>
              </a:rPr>
              <a:t>KEGUNAAN:</a:t>
            </a:r>
          </a:p>
          <a:p>
            <a:pPr algn="ctr">
              <a:lnSpc>
                <a:spcPts val="3464"/>
              </a:lnSpc>
            </a:pPr>
            <a:endParaRPr lang="en-US" sz="2886" spc="282">
              <a:solidFill>
                <a:srgbClr val="231F20"/>
              </a:solidFill>
              <a:latin typeface="Aileron Bold"/>
            </a:endParaRPr>
          </a:p>
          <a:p>
            <a:pPr algn="ctr">
              <a:lnSpc>
                <a:spcPts val="3464"/>
              </a:lnSpc>
            </a:pPr>
            <a:r>
              <a:rPr lang="en-US" sz="2886" spc="282">
                <a:solidFill>
                  <a:srgbClr val="231F20"/>
                </a:solidFill>
                <a:latin typeface="Aileron"/>
              </a:rPr>
              <a:t>Digunakan untuk menyimpan barang peribadi mangsa dan menyimpan peralatan yang tidak diperlukan yang telah digunakan.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144000" y="1009650"/>
            <a:ext cx="6888176" cy="704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81"/>
              </a:lnSpc>
            </a:pPr>
            <a:r>
              <a:rPr lang="en-US" sz="4545" spc="22">
                <a:solidFill>
                  <a:srgbClr val="2B2C30"/>
                </a:solidFill>
                <a:latin typeface="Playfair Display Bold Italics"/>
              </a:rPr>
              <a:t>PLASTIC BAG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>
              <a:alphaModFix amt="98000"/>
            </a:blip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26139" y="363618"/>
            <a:ext cx="13351845" cy="9697199"/>
          </a:xfrm>
          <a:custGeom>
            <a:avLst/>
            <a:gdLst/>
            <a:ahLst/>
            <a:cxnLst/>
            <a:rect l="l" t="t" r="r" b="b"/>
            <a:pathLst>
              <a:path w="13351845" h="9697199">
                <a:moveTo>
                  <a:pt x="0" y="0"/>
                </a:moveTo>
                <a:lnTo>
                  <a:pt x="13351846" y="0"/>
                </a:lnTo>
                <a:lnTo>
                  <a:pt x="13351846" y="9697199"/>
                </a:lnTo>
                <a:lnTo>
                  <a:pt x="0" y="96971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 t="-13065" b="-2462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704149" y="2007172"/>
            <a:ext cx="4298344" cy="2954425"/>
          </a:xfrm>
          <a:custGeom>
            <a:avLst/>
            <a:gdLst/>
            <a:ahLst/>
            <a:cxnLst/>
            <a:rect l="l" t="t" r="r" b="b"/>
            <a:pathLst>
              <a:path w="4298344" h="2954425">
                <a:moveTo>
                  <a:pt x="0" y="0"/>
                </a:moveTo>
                <a:lnTo>
                  <a:pt x="4298344" y="0"/>
                </a:lnTo>
                <a:lnTo>
                  <a:pt x="4298344" y="2954425"/>
                </a:lnTo>
                <a:lnTo>
                  <a:pt x="0" y="29544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37" b="-93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270844" y="2007172"/>
            <a:ext cx="4092732" cy="2954425"/>
          </a:xfrm>
          <a:custGeom>
            <a:avLst/>
            <a:gdLst/>
            <a:ahLst/>
            <a:cxnLst/>
            <a:rect l="l" t="t" r="r" b="b"/>
            <a:pathLst>
              <a:path w="4092732" h="2954425">
                <a:moveTo>
                  <a:pt x="0" y="0"/>
                </a:moveTo>
                <a:lnTo>
                  <a:pt x="4092731" y="0"/>
                </a:lnTo>
                <a:lnTo>
                  <a:pt x="4092731" y="2954425"/>
                </a:lnTo>
                <a:lnTo>
                  <a:pt x="0" y="29544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04579" y="5202692"/>
            <a:ext cx="8097483" cy="439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4"/>
              </a:lnSpc>
            </a:pPr>
            <a:r>
              <a:rPr lang="en-US" sz="2886" spc="282">
                <a:solidFill>
                  <a:srgbClr val="231F20"/>
                </a:solidFill>
                <a:latin typeface="Aileron Bold"/>
              </a:rPr>
              <a:t>KEGUNAAN:</a:t>
            </a:r>
          </a:p>
          <a:p>
            <a:pPr algn="ctr">
              <a:lnSpc>
                <a:spcPts val="3464"/>
              </a:lnSpc>
            </a:pPr>
            <a:endParaRPr lang="en-US" sz="2886" spc="282">
              <a:solidFill>
                <a:srgbClr val="231F20"/>
              </a:solidFill>
              <a:latin typeface="Aileron Bold"/>
            </a:endParaRPr>
          </a:p>
          <a:p>
            <a:pPr marL="623233" lvl="1" indent="-311617">
              <a:lnSpc>
                <a:spcPts val="3464"/>
              </a:lnSpc>
              <a:buFont typeface="Arial"/>
              <a:buChar char="•"/>
            </a:pPr>
            <a:r>
              <a:rPr lang="en-US" sz="2886" spc="282">
                <a:solidFill>
                  <a:srgbClr val="231F20"/>
                </a:solidFill>
                <a:latin typeface="Aileron"/>
              </a:rPr>
              <a:t>Untuk mengampu tulang bahagian tangan yang patah.</a:t>
            </a:r>
          </a:p>
          <a:p>
            <a:pPr>
              <a:lnSpc>
                <a:spcPts val="3464"/>
              </a:lnSpc>
            </a:pPr>
            <a:endParaRPr lang="en-US" sz="2886" spc="282">
              <a:solidFill>
                <a:srgbClr val="231F20"/>
              </a:solidFill>
              <a:latin typeface="Aileron"/>
            </a:endParaRPr>
          </a:p>
          <a:p>
            <a:pPr marL="623233" lvl="1" indent="-311617" algn="l">
              <a:lnSpc>
                <a:spcPts val="3464"/>
              </a:lnSpc>
              <a:buFont typeface="Arial"/>
              <a:buChar char="•"/>
            </a:pPr>
            <a:r>
              <a:rPr lang="en-US" sz="2886" spc="282">
                <a:solidFill>
                  <a:srgbClr val="231F20"/>
                </a:solidFill>
                <a:latin typeface="Aileron"/>
              </a:rPr>
              <a:t>Mengurangkan pergerakan di bahagian tangan yang patah. Mengurangkan kesakitan dan mengelakkan kecederaan lebih parah bahagian yang patah.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10445" y="1054960"/>
            <a:ext cx="6285752" cy="704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81"/>
              </a:lnSpc>
            </a:pPr>
            <a:r>
              <a:rPr lang="en-US" sz="4545" spc="22">
                <a:solidFill>
                  <a:srgbClr val="2B2C30"/>
                </a:solidFill>
                <a:latin typeface="Playfair Display Bold Italics"/>
              </a:rPr>
              <a:t>UPPER LIMB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44000" y="5133975"/>
            <a:ext cx="8346419" cy="439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4"/>
              </a:lnSpc>
            </a:pPr>
            <a:r>
              <a:rPr lang="en-US" sz="2886" spc="282">
                <a:solidFill>
                  <a:srgbClr val="231F20"/>
                </a:solidFill>
                <a:latin typeface="Aileron Bold"/>
              </a:rPr>
              <a:t>KEGUNAAN:</a:t>
            </a:r>
          </a:p>
          <a:p>
            <a:pPr algn="ctr">
              <a:lnSpc>
                <a:spcPts val="3464"/>
              </a:lnSpc>
            </a:pPr>
            <a:endParaRPr lang="en-US" sz="2886" spc="282">
              <a:solidFill>
                <a:srgbClr val="231F20"/>
              </a:solidFill>
              <a:latin typeface="Aileron Bold"/>
            </a:endParaRPr>
          </a:p>
          <a:p>
            <a:pPr marL="623233" lvl="1" indent="-311617">
              <a:lnSpc>
                <a:spcPts val="3464"/>
              </a:lnSpc>
              <a:buFont typeface="Arial"/>
              <a:buChar char="•"/>
            </a:pPr>
            <a:r>
              <a:rPr lang="en-US" sz="2886" spc="282">
                <a:solidFill>
                  <a:srgbClr val="231F20"/>
                </a:solidFill>
                <a:latin typeface="Aileron"/>
              </a:rPr>
              <a:t>Untuk mengampu tulang bahagian kaki yang patah.</a:t>
            </a:r>
          </a:p>
          <a:p>
            <a:pPr>
              <a:lnSpc>
                <a:spcPts val="3464"/>
              </a:lnSpc>
            </a:pPr>
            <a:endParaRPr lang="en-US" sz="2886" spc="282">
              <a:solidFill>
                <a:srgbClr val="231F20"/>
              </a:solidFill>
              <a:latin typeface="Aileron"/>
            </a:endParaRPr>
          </a:p>
          <a:p>
            <a:pPr marL="623233" lvl="1" indent="-311617" algn="l">
              <a:lnSpc>
                <a:spcPts val="3464"/>
              </a:lnSpc>
              <a:buFont typeface="Arial"/>
              <a:buChar char="•"/>
            </a:pPr>
            <a:r>
              <a:rPr lang="en-US" sz="2886" spc="282">
                <a:solidFill>
                  <a:srgbClr val="231F20"/>
                </a:solidFill>
                <a:latin typeface="Aileron"/>
              </a:rPr>
              <a:t>Mengurangkan pergerakan di bahagian kaki yang patah. Mengurangkan kesakitan dan mengelakkan kecederaan lebih parah bahagian yang patah.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873121" y="1009650"/>
            <a:ext cx="6888176" cy="704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81"/>
              </a:lnSpc>
            </a:pPr>
            <a:r>
              <a:rPr lang="en-US" sz="4545" spc="22">
                <a:solidFill>
                  <a:srgbClr val="2B2C30"/>
                </a:solidFill>
                <a:latin typeface="Playfair Display Bold Italics"/>
              </a:rPr>
              <a:t>LOWER LIMB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>
              <a:alphaModFix amt="98000"/>
            </a:blip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26139" y="363618"/>
            <a:ext cx="13351845" cy="9697199"/>
          </a:xfrm>
          <a:custGeom>
            <a:avLst/>
            <a:gdLst/>
            <a:ahLst/>
            <a:cxnLst/>
            <a:rect l="l" t="t" r="r" b="b"/>
            <a:pathLst>
              <a:path w="13351845" h="9697199">
                <a:moveTo>
                  <a:pt x="0" y="0"/>
                </a:moveTo>
                <a:lnTo>
                  <a:pt x="13351846" y="0"/>
                </a:lnTo>
                <a:lnTo>
                  <a:pt x="13351846" y="9697199"/>
                </a:lnTo>
                <a:lnTo>
                  <a:pt x="0" y="96971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 t="-13065" b="-2462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44911" y="1416766"/>
            <a:ext cx="7016820" cy="4298336"/>
          </a:xfrm>
          <a:custGeom>
            <a:avLst/>
            <a:gdLst/>
            <a:ahLst/>
            <a:cxnLst/>
            <a:rect l="l" t="t" r="r" b="b"/>
            <a:pathLst>
              <a:path w="7016820" h="4298336">
                <a:moveTo>
                  <a:pt x="0" y="0"/>
                </a:moveTo>
                <a:lnTo>
                  <a:pt x="7016820" y="0"/>
                </a:lnTo>
                <a:lnTo>
                  <a:pt x="7016820" y="4298336"/>
                </a:lnTo>
                <a:lnTo>
                  <a:pt x="0" y="42983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77043" y="1759522"/>
            <a:ext cx="6080333" cy="4046638"/>
          </a:xfrm>
          <a:custGeom>
            <a:avLst/>
            <a:gdLst/>
            <a:ahLst/>
            <a:cxnLst/>
            <a:rect l="l" t="t" r="r" b="b"/>
            <a:pathLst>
              <a:path w="6080333" h="4046638">
                <a:moveTo>
                  <a:pt x="0" y="0"/>
                </a:moveTo>
                <a:lnTo>
                  <a:pt x="6080333" y="0"/>
                </a:lnTo>
                <a:lnTo>
                  <a:pt x="6080333" y="4046639"/>
                </a:lnTo>
                <a:lnTo>
                  <a:pt x="0" y="40466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04579" y="5705577"/>
            <a:ext cx="8097483" cy="2200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4"/>
              </a:lnSpc>
            </a:pPr>
            <a:r>
              <a:rPr lang="en-US" sz="2886" spc="282">
                <a:solidFill>
                  <a:srgbClr val="231F20"/>
                </a:solidFill>
                <a:latin typeface="Aileron Bold"/>
              </a:rPr>
              <a:t>KEGUNAAN:</a:t>
            </a:r>
          </a:p>
          <a:p>
            <a:pPr algn="ctr">
              <a:lnSpc>
                <a:spcPts val="3464"/>
              </a:lnSpc>
            </a:pPr>
            <a:endParaRPr lang="en-US" sz="2886" spc="282">
              <a:solidFill>
                <a:srgbClr val="231F20"/>
              </a:solidFill>
              <a:latin typeface="Aileron Bold"/>
            </a:endParaRPr>
          </a:p>
          <a:p>
            <a:pPr algn="ctr">
              <a:lnSpc>
                <a:spcPts val="3464"/>
              </a:lnSpc>
            </a:pPr>
            <a:r>
              <a:rPr lang="en-US" sz="2886" spc="282">
                <a:solidFill>
                  <a:srgbClr val="231F20"/>
                </a:solidFill>
                <a:latin typeface="Aileron"/>
              </a:rPr>
              <a:t>Untuk digunakan dalam kes-kes kepatahan tulang peha( femur ) yang tertutup.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10445" y="1054960"/>
            <a:ext cx="6285752" cy="704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81"/>
              </a:lnSpc>
            </a:pPr>
            <a:r>
              <a:rPr lang="en-US" sz="4545" spc="22">
                <a:solidFill>
                  <a:srgbClr val="2B2C30"/>
                </a:solidFill>
                <a:latin typeface="Playfair Display Bold Italics"/>
              </a:rPr>
              <a:t>TRACTION SPLINT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44000" y="5705577"/>
            <a:ext cx="8115300" cy="3514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4"/>
              </a:lnSpc>
            </a:pPr>
            <a:r>
              <a:rPr lang="en-US" sz="2886" spc="282">
                <a:solidFill>
                  <a:srgbClr val="231F20"/>
                </a:solidFill>
                <a:latin typeface="Aileron Bold"/>
              </a:rPr>
              <a:t>KEGUNAAN:</a:t>
            </a:r>
          </a:p>
          <a:p>
            <a:pPr algn="ctr">
              <a:lnSpc>
                <a:spcPts val="3464"/>
              </a:lnSpc>
            </a:pPr>
            <a:endParaRPr lang="en-US" sz="2886" spc="282">
              <a:solidFill>
                <a:srgbClr val="231F20"/>
              </a:solidFill>
              <a:latin typeface="Aileron Bold"/>
            </a:endParaRPr>
          </a:p>
          <a:p>
            <a:pPr marL="623233" lvl="1" indent="-311617">
              <a:lnSpc>
                <a:spcPts val="3464"/>
              </a:lnSpc>
              <a:buFont typeface="Arial"/>
              <a:buChar char="•"/>
            </a:pPr>
            <a:r>
              <a:rPr lang="en-US" sz="2886" spc="282">
                <a:solidFill>
                  <a:srgbClr val="231F20"/>
                </a:solidFill>
                <a:latin typeface="Aileron"/>
              </a:rPr>
              <a:t>Untuk support tulang tengkok @ leher. Dengan cara  mengurangkan pergerakan leher ke kiri kanan.</a:t>
            </a:r>
          </a:p>
          <a:p>
            <a:pPr>
              <a:lnSpc>
                <a:spcPts val="3464"/>
              </a:lnSpc>
            </a:pPr>
            <a:endParaRPr lang="en-US" sz="2886" spc="282">
              <a:solidFill>
                <a:srgbClr val="231F20"/>
              </a:solidFill>
              <a:latin typeface="Aileron"/>
            </a:endParaRPr>
          </a:p>
          <a:p>
            <a:pPr marL="623233" lvl="1" indent="-311617" algn="l">
              <a:lnSpc>
                <a:spcPts val="3464"/>
              </a:lnSpc>
              <a:buFont typeface="Arial"/>
              <a:buChar char="•"/>
            </a:pPr>
            <a:r>
              <a:rPr lang="en-US" sz="2886" spc="282">
                <a:solidFill>
                  <a:srgbClr val="231F20"/>
                </a:solidFill>
                <a:latin typeface="Aileron"/>
              </a:rPr>
              <a:t>Digunakan di bahagian kepala selepas pemasangan Cervical  Colar.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873121" y="1009650"/>
            <a:ext cx="6888176" cy="704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81"/>
              </a:lnSpc>
            </a:pPr>
            <a:r>
              <a:rPr lang="en-US" sz="4545" spc="22">
                <a:solidFill>
                  <a:srgbClr val="2B2C30"/>
                </a:solidFill>
                <a:latin typeface="Playfair Display Bold Italics"/>
              </a:rPr>
              <a:t>HEAD IMMOBILIZER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08738" y="1580506"/>
            <a:ext cx="5926968" cy="7302871"/>
          </a:xfrm>
          <a:custGeom>
            <a:avLst/>
            <a:gdLst/>
            <a:ahLst/>
            <a:cxnLst/>
            <a:rect l="l" t="t" r="r" b="b"/>
            <a:pathLst>
              <a:path w="5926968" h="7302871">
                <a:moveTo>
                  <a:pt x="0" y="0"/>
                </a:moveTo>
                <a:lnTo>
                  <a:pt x="5926967" y="0"/>
                </a:lnTo>
                <a:lnTo>
                  <a:pt x="5926967" y="7302871"/>
                </a:lnTo>
                <a:lnTo>
                  <a:pt x="0" y="73028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496162" y="3231356"/>
            <a:ext cx="15295677" cy="565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57"/>
              </a:lnSpc>
            </a:pPr>
            <a:r>
              <a:rPr lang="en-US" sz="3219">
                <a:solidFill>
                  <a:srgbClr val="231F20"/>
                </a:solidFill>
                <a:latin typeface="Aileron"/>
              </a:rPr>
              <a:t>Di akhir latihan ini peserta berupaya;-</a:t>
            </a:r>
          </a:p>
          <a:p>
            <a:pPr algn="just">
              <a:lnSpc>
                <a:spcPts val="4057"/>
              </a:lnSpc>
            </a:pPr>
            <a:endParaRPr lang="en-US" sz="3219">
              <a:solidFill>
                <a:srgbClr val="231F20"/>
              </a:solidFill>
              <a:latin typeface="Aileron"/>
            </a:endParaRPr>
          </a:p>
          <a:p>
            <a:pPr marL="695175" lvl="1" indent="-347588" algn="just">
              <a:lnSpc>
                <a:spcPts val="4057"/>
              </a:lnSpc>
              <a:buFont typeface="Arial"/>
              <a:buChar char="•"/>
            </a:pPr>
            <a:r>
              <a:rPr lang="en-US" sz="3219">
                <a:solidFill>
                  <a:srgbClr val="231F20"/>
                </a:solidFill>
                <a:latin typeface="Aileron"/>
              </a:rPr>
              <a:t>Mengetahui apakah itu pertolongan cemas dan peranan sebagai seorang Pembantu Pertama </a:t>
            </a:r>
            <a:r>
              <a:rPr lang="en-US" sz="3219">
                <a:solidFill>
                  <a:srgbClr val="231F20"/>
                </a:solidFill>
                <a:latin typeface="Aileron Italics"/>
              </a:rPr>
              <a:t>(First Aider);</a:t>
            </a:r>
          </a:p>
          <a:p>
            <a:pPr marL="695175" lvl="1" indent="-347588" algn="just">
              <a:lnSpc>
                <a:spcPts val="4057"/>
              </a:lnSpc>
              <a:buFont typeface="Arial"/>
              <a:buChar char="•"/>
            </a:pPr>
            <a:r>
              <a:rPr lang="en-US" sz="3219">
                <a:solidFill>
                  <a:srgbClr val="231F20"/>
                </a:solidFill>
                <a:latin typeface="Aileron"/>
              </a:rPr>
              <a:t>Mengenalpasti jenis – jenis kecederaan dan rawatan awal yang perlu diberikan; dan</a:t>
            </a:r>
          </a:p>
          <a:p>
            <a:pPr marL="695175" lvl="1" indent="-347588" algn="just">
              <a:lnSpc>
                <a:spcPts val="4057"/>
              </a:lnSpc>
              <a:buFont typeface="Arial"/>
              <a:buChar char="•"/>
            </a:pPr>
            <a:r>
              <a:rPr lang="en-US" sz="3219">
                <a:solidFill>
                  <a:srgbClr val="231F20"/>
                </a:solidFill>
                <a:latin typeface="Aileron"/>
              </a:rPr>
              <a:t>Demontrasi perawatan awal kecemasan atau pertolongan cemas mengikut kecederaan. Seperti memasang anduh, teknik menghentikan pendarahan, pengurusan mangsa tercekik dan melakukan CPR sebagaimana yang menjadi amalan sebagai seorang Pembantu Pertama </a:t>
            </a:r>
            <a:r>
              <a:rPr lang="en-US" sz="3219">
                <a:solidFill>
                  <a:srgbClr val="231F20"/>
                </a:solidFill>
                <a:latin typeface="Aileron Italics"/>
              </a:rPr>
              <a:t>(First Aider)</a:t>
            </a:r>
            <a:r>
              <a:rPr lang="en-US" sz="3219">
                <a:solidFill>
                  <a:srgbClr val="231F20"/>
                </a:solidFill>
                <a:latin typeface="Aileron"/>
              </a:rPr>
              <a:t>.</a:t>
            </a:r>
          </a:p>
          <a:p>
            <a:pPr algn="just">
              <a:lnSpc>
                <a:spcPts val="4057"/>
              </a:lnSpc>
            </a:pPr>
            <a:endParaRPr lang="en-US" sz="3219">
              <a:solidFill>
                <a:srgbClr val="231F20"/>
              </a:solidFill>
              <a:latin typeface="Aileron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28700" y="1518065"/>
            <a:ext cx="16230600" cy="652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5"/>
              </a:lnSpc>
            </a:pPr>
            <a:r>
              <a:rPr lang="en-US" sz="4545" spc="22">
                <a:solidFill>
                  <a:srgbClr val="2B2C30"/>
                </a:solidFill>
                <a:latin typeface="Playfair Display Bold"/>
              </a:rPr>
              <a:t>OBJEKTIF PEMBELAJARAN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>
              <a:alphaModFix amt="98000"/>
            </a:blip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26139" y="363618"/>
            <a:ext cx="13351845" cy="9697199"/>
          </a:xfrm>
          <a:custGeom>
            <a:avLst/>
            <a:gdLst/>
            <a:ahLst/>
            <a:cxnLst/>
            <a:rect l="l" t="t" r="r" b="b"/>
            <a:pathLst>
              <a:path w="13351845" h="9697199">
                <a:moveTo>
                  <a:pt x="0" y="0"/>
                </a:moveTo>
                <a:lnTo>
                  <a:pt x="13351846" y="0"/>
                </a:lnTo>
                <a:lnTo>
                  <a:pt x="13351846" y="9697199"/>
                </a:lnTo>
                <a:lnTo>
                  <a:pt x="0" y="96971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 t="-13065" b="-2462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10445" y="1776127"/>
            <a:ext cx="6285752" cy="4030033"/>
          </a:xfrm>
          <a:custGeom>
            <a:avLst/>
            <a:gdLst/>
            <a:ahLst/>
            <a:cxnLst/>
            <a:rect l="l" t="t" r="r" b="b"/>
            <a:pathLst>
              <a:path w="6285752" h="4030033">
                <a:moveTo>
                  <a:pt x="0" y="0"/>
                </a:moveTo>
                <a:lnTo>
                  <a:pt x="6285752" y="0"/>
                </a:lnTo>
                <a:lnTo>
                  <a:pt x="6285752" y="4030034"/>
                </a:lnTo>
                <a:lnTo>
                  <a:pt x="0" y="40300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144000" y="2448489"/>
            <a:ext cx="8115300" cy="3704764"/>
          </a:xfrm>
          <a:custGeom>
            <a:avLst/>
            <a:gdLst/>
            <a:ahLst/>
            <a:cxnLst/>
            <a:rect l="l" t="t" r="r" b="b"/>
            <a:pathLst>
              <a:path w="8115300" h="3704764">
                <a:moveTo>
                  <a:pt x="0" y="0"/>
                </a:moveTo>
                <a:lnTo>
                  <a:pt x="8115300" y="0"/>
                </a:lnTo>
                <a:lnTo>
                  <a:pt x="8115300" y="3704763"/>
                </a:lnTo>
                <a:lnTo>
                  <a:pt x="0" y="37047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4143" t="-11090" b="-10918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04579" y="6143727"/>
            <a:ext cx="8339421" cy="3076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4"/>
              </a:lnSpc>
            </a:pPr>
            <a:r>
              <a:rPr lang="en-US" sz="2886" spc="282">
                <a:solidFill>
                  <a:srgbClr val="231F20"/>
                </a:solidFill>
                <a:latin typeface="Aileron Bold"/>
              </a:rPr>
              <a:t>KEGUNAAN:</a:t>
            </a:r>
          </a:p>
          <a:p>
            <a:pPr algn="ctr">
              <a:lnSpc>
                <a:spcPts val="3464"/>
              </a:lnSpc>
            </a:pPr>
            <a:endParaRPr lang="en-US" sz="2886" spc="282">
              <a:solidFill>
                <a:srgbClr val="231F20"/>
              </a:solidFill>
              <a:latin typeface="Aileron Bold"/>
            </a:endParaRPr>
          </a:p>
          <a:p>
            <a:pPr marL="623233" lvl="1" indent="-311617">
              <a:lnSpc>
                <a:spcPts val="3464"/>
              </a:lnSpc>
              <a:buFont typeface="Arial"/>
              <a:buChar char="•"/>
            </a:pPr>
            <a:r>
              <a:rPr lang="en-US" sz="2886" spc="282">
                <a:solidFill>
                  <a:srgbClr val="231F20"/>
                </a:solidFill>
                <a:latin typeface="Aileron"/>
              </a:rPr>
              <a:t>Untuk support tulang tengkok @ leher.</a:t>
            </a:r>
          </a:p>
          <a:p>
            <a:pPr>
              <a:lnSpc>
                <a:spcPts val="3464"/>
              </a:lnSpc>
            </a:pPr>
            <a:endParaRPr lang="en-US" sz="2886" spc="282">
              <a:solidFill>
                <a:srgbClr val="231F20"/>
              </a:solidFill>
              <a:latin typeface="Aileron"/>
            </a:endParaRPr>
          </a:p>
          <a:p>
            <a:pPr marL="623233" lvl="1" indent="-311617">
              <a:lnSpc>
                <a:spcPts val="3464"/>
              </a:lnSpc>
              <a:buFont typeface="Arial"/>
              <a:buChar char="•"/>
            </a:pPr>
            <a:r>
              <a:rPr lang="en-US" sz="2886" spc="282">
                <a:solidFill>
                  <a:srgbClr val="231F20"/>
                </a:solidFill>
                <a:latin typeface="Aileron"/>
              </a:rPr>
              <a:t>Perlu di pasangkan kepada pesakit trauma yang cedera bahagian bahu ke atas.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10445" y="1054960"/>
            <a:ext cx="6285752" cy="704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81"/>
              </a:lnSpc>
            </a:pPr>
            <a:r>
              <a:rPr lang="en-US" sz="4545" spc="22">
                <a:solidFill>
                  <a:srgbClr val="2B2C30"/>
                </a:solidFill>
                <a:latin typeface="Playfair Display Bold Italics"/>
              </a:rPr>
              <a:t>CERVICAL COLLAR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115189" y="6286742"/>
            <a:ext cx="7144111" cy="176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4"/>
              </a:lnSpc>
            </a:pPr>
            <a:r>
              <a:rPr lang="en-US" sz="2886" spc="282">
                <a:solidFill>
                  <a:srgbClr val="231F20"/>
                </a:solidFill>
                <a:latin typeface="Aileron Bold"/>
              </a:rPr>
              <a:t>KEGUNAAN:</a:t>
            </a:r>
          </a:p>
          <a:p>
            <a:pPr algn="ctr">
              <a:lnSpc>
                <a:spcPts val="3464"/>
              </a:lnSpc>
            </a:pPr>
            <a:endParaRPr lang="en-US" sz="2886" spc="282">
              <a:solidFill>
                <a:srgbClr val="231F20"/>
              </a:solidFill>
              <a:latin typeface="Aileron Bold"/>
            </a:endParaRPr>
          </a:p>
          <a:p>
            <a:pPr algn="l">
              <a:lnSpc>
                <a:spcPts val="3464"/>
              </a:lnSpc>
            </a:pPr>
            <a:r>
              <a:rPr lang="en-US" sz="2886" spc="282">
                <a:solidFill>
                  <a:srgbClr val="231F20"/>
                </a:solidFill>
                <a:latin typeface="Aileron"/>
              </a:rPr>
              <a:t>Untuk menyokong kepatahan pada tulang punggung.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873121" y="1009650"/>
            <a:ext cx="6888176" cy="704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81"/>
              </a:lnSpc>
            </a:pPr>
            <a:r>
              <a:rPr lang="en-US" sz="4545" spc="22">
                <a:solidFill>
                  <a:srgbClr val="2B2C30"/>
                </a:solidFill>
                <a:latin typeface="Playfair Display Bold Italics"/>
              </a:rPr>
              <a:t>PELVIC IMMOBILIZER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>
              <a:alphaModFix amt="98000"/>
            </a:blip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26139" y="363618"/>
            <a:ext cx="13351845" cy="9697199"/>
          </a:xfrm>
          <a:custGeom>
            <a:avLst/>
            <a:gdLst/>
            <a:ahLst/>
            <a:cxnLst/>
            <a:rect l="l" t="t" r="r" b="b"/>
            <a:pathLst>
              <a:path w="13351845" h="9697199">
                <a:moveTo>
                  <a:pt x="0" y="0"/>
                </a:moveTo>
                <a:lnTo>
                  <a:pt x="13351846" y="0"/>
                </a:lnTo>
                <a:lnTo>
                  <a:pt x="13351846" y="9697199"/>
                </a:lnTo>
                <a:lnTo>
                  <a:pt x="0" y="96971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 t="-13065" b="-2462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078417" y="1838971"/>
            <a:ext cx="7647291" cy="5047212"/>
          </a:xfrm>
          <a:custGeom>
            <a:avLst/>
            <a:gdLst/>
            <a:ahLst/>
            <a:cxnLst/>
            <a:rect l="l" t="t" r="r" b="b"/>
            <a:pathLst>
              <a:path w="7647291" h="5047212">
                <a:moveTo>
                  <a:pt x="0" y="0"/>
                </a:moveTo>
                <a:lnTo>
                  <a:pt x="7647290" y="0"/>
                </a:lnTo>
                <a:lnTo>
                  <a:pt x="7647290" y="5047212"/>
                </a:lnTo>
                <a:lnTo>
                  <a:pt x="0" y="50472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258484" y="6876658"/>
            <a:ext cx="16000816" cy="1323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4"/>
              </a:lnSpc>
            </a:pPr>
            <a:r>
              <a:rPr lang="en-US" sz="2886" spc="282">
                <a:solidFill>
                  <a:srgbClr val="231F20"/>
                </a:solidFill>
                <a:latin typeface="Aileron Bold"/>
              </a:rPr>
              <a:t>KEGUNAAN:</a:t>
            </a:r>
          </a:p>
          <a:p>
            <a:pPr algn="ctr">
              <a:lnSpc>
                <a:spcPts val="3464"/>
              </a:lnSpc>
            </a:pPr>
            <a:endParaRPr lang="en-US" sz="2886" spc="282">
              <a:solidFill>
                <a:srgbClr val="231F20"/>
              </a:solidFill>
              <a:latin typeface="Aileron Bold"/>
            </a:endParaRPr>
          </a:p>
          <a:p>
            <a:pPr algn="ctr">
              <a:lnSpc>
                <a:spcPts val="3464"/>
              </a:lnSpc>
            </a:pPr>
            <a:r>
              <a:rPr lang="en-US" sz="2886" spc="282">
                <a:solidFill>
                  <a:srgbClr val="231F20"/>
                </a:solidFill>
                <a:latin typeface="Aileron"/>
              </a:rPr>
              <a:t>Untuk menyokong kecederaan pada bahagian lengan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58484" y="1819921"/>
            <a:ext cx="16000816" cy="704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81"/>
              </a:lnSpc>
            </a:pPr>
            <a:r>
              <a:rPr lang="en-US" sz="4545" spc="22" dirty="0">
                <a:solidFill>
                  <a:srgbClr val="2B2C30"/>
                </a:solidFill>
                <a:latin typeface="Playfair Display Bold Italics"/>
              </a:rPr>
              <a:t>LOWER LIMB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>
              <a:alphaModFix amt="98000"/>
            </a:blip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26139" y="363618"/>
            <a:ext cx="13351845" cy="9697199"/>
          </a:xfrm>
          <a:custGeom>
            <a:avLst/>
            <a:gdLst/>
            <a:ahLst/>
            <a:cxnLst/>
            <a:rect l="l" t="t" r="r" b="b"/>
            <a:pathLst>
              <a:path w="13351845" h="9697199">
                <a:moveTo>
                  <a:pt x="0" y="0"/>
                </a:moveTo>
                <a:lnTo>
                  <a:pt x="13351846" y="0"/>
                </a:lnTo>
                <a:lnTo>
                  <a:pt x="13351846" y="9697199"/>
                </a:lnTo>
                <a:lnTo>
                  <a:pt x="0" y="96971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999"/>
            </a:blip>
            <a:stretch>
              <a:fillRect t="-13065" b="-24622"/>
            </a:stretch>
          </a:blipFill>
        </p:spPr>
      </p:sp>
      <p:sp>
        <p:nvSpPr>
          <p:cNvPr id="4" name="Freeform 4"/>
          <p:cNvSpPr/>
          <p:nvPr/>
        </p:nvSpPr>
        <p:spPr>
          <a:xfrm rot="559924">
            <a:off x="1488752" y="2628799"/>
            <a:ext cx="7299058" cy="2004891"/>
          </a:xfrm>
          <a:custGeom>
            <a:avLst/>
            <a:gdLst/>
            <a:ahLst/>
            <a:cxnLst/>
            <a:rect l="l" t="t" r="r" b="b"/>
            <a:pathLst>
              <a:path w="7299058" h="2004891">
                <a:moveTo>
                  <a:pt x="0" y="0"/>
                </a:moveTo>
                <a:lnTo>
                  <a:pt x="7299058" y="0"/>
                </a:lnTo>
                <a:lnTo>
                  <a:pt x="7299058" y="2004892"/>
                </a:lnTo>
                <a:lnTo>
                  <a:pt x="0" y="20048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312758">
            <a:off x="9868099" y="1929986"/>
            <a:ext cx="6236172" cy="3487777"/>
          </a:xfrm>
          <a:custGeom>
            <a:avLst/>
            <a:gdLst/>
            <a:ahLst/>
            <a:cxnLst/>
            <a:rect l="l" t="t" r="r" b="b"/>
            <a:pathLst>
              <a:path w="6236172" h="3487777">
                <a:moveTo>
                  <a:pt x="0" y="0"/>
                </a:moveTo>
                <a:lnTo>
                  <a:pt x="6236172" y="0"/>
                </a:lnTo>
                <a:lnTo>
                  <a:pt x="6236172" y="3487777"/>
                </a:lnTo>
                <a:lnTo>
                  <a:pt x="0" y="34877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0875" b="-37010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04579" y="5202692"/>
            <a:ext cx="8097483" cy="3076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4"/>
              </a:lnSpc>
            </a:pPr>
            <a:r>
              <a:rPr lang="en-US" sz="2886" spc="282">
                <a:solidFill>
                  <a:srgbClr val="231F20"/>
                </a:solidFill>
                <a:latin typeface="Aileron Bold"/>
              </a:rPr>
              <a:t>KEGUNAAN:</a:t>
            </a:r>
          </a:p>
          <a:p>
            <a:pPr algn="ctr">
              <a:lnSpc>
                <a:spcPts val="3464"/>
              </a:lnSpc>
            </a:pPr>
            <a:endParaRPr lang="en-US" sz="2886" spc="282">
              <a:solidFill>
                <a:srgbClr val="231F20"/>
              </a:solidFill>
              <a:latin typeface="Aileron Bold"/>
            </a:endParaRPr>
          </a:p>
          <a:p>
            <a:pPr marL="623233" lvl="1" indent="-311617">
              <a:lnSpc>
                <a:spcPts val="3464"/>
              </a:lnSpc>
              <a:buFont typeface="Arial"/>
              <a:buChar char="•"/>
            </a:pPr>
            <a:r>
              <a:rPr lang="en-US" sz="2886" spc="282">
                <a:solidFill>
                  <a:srgbClr val="231F20"/>
                </a:solidFill>
                <a:latin typeface="Aileron"/>
              </a:rPr>
              <a:t>Untuk kes-kes yang mengalami kecederaan tulang belakang.</a:t>
            </a:r>
          </a:p>
          <a:p>
            <a:pPr marL="623233" lvl="1" indent="-311617">
              <a:lnSpc>
                <a:spcPts val="3464"/>
              </a:lnSpc>
              <a:buFont typeface="Arial"/>
              <a:buChar char="•"/>
            </a:pPr>
            <a:endParaRPr lang="en-US" sz="2886" spc="282">
              <a:solidFill>
                <a:srgbClr val="231F20"/>
              </a:solidFill>
              <a:latin typeface="Aileron"/>
            </a:endParaRPr>
          </a:p>
          <a:p>
            <a:pPr marL="623233" lvl="1" indent="-311617">
              <a:lnSpc>
                <a:spcPts val="3464"/>
              </a:lnSpc>
              <a:buFont typeface="Arial"/>
              <a:buChar char="•"/>
            </a:pPr>
            <a:r>
              <a:rPr lang="en-US" sz="2886" spc="282">
                <a:solidFill>
                  <a:srgbClr val="231F20"/>
                </a:solidFill>
                <a:latin typeface="Aileron"/>
              </a:rPr>
              <a:t>Untuk mengalihkan pesakit.</a:t>
            </a:r>
          </a:p>
          <a:p>
            <a:pPr algn="l">
              <a:lnSpc>
                <a:spcPts val="3464"/>
              </a:lnSpc>
            </a:pPr>
            <a:endParaRPr lang="en-US" sz="2886" spc="282">
              <a:solidFill>
                <a:srgbClr val="231F20"/>
              </a:solidFill>
              <a:latin typeface="Aileron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710445" y="1054960"/>
            <a:ext cx="6285752" cy="704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81"/>
              </a:lnSpc>
            </a:pPr>
            <a:r>
              <a:rPr lang="en-US" sz="4545" spc="22">
                <a:solidFill>
                  <a:srgbClr val="2B2C30"/>
                </a:solidFill>
                <a:latin typeface="Playfair Display Bold Italics"/>
              </a:rPr>
              <a:t>LONG SPINAL BOARD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442827" y="5202692"/>
            <a:ext cx="7816473" cy="3076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4"/>
              </a:lnSpc>
            </a:pPr>
            <a:r>
              <a:rPr lang="en-US" sz="2886" spc="282">
                <a:solidFill>
                  <a:srgbClr val="231F20"/>
                </a:solidFill>
                <a:latin typeface="Aileron Bold"/>
              </a:rPr>
              <a:t>KEGUNAAN:</a:t>
            </a:r>
          </a:p>
          <a:p>
            <a:pPr algn="ctr">
              <a:lnSpc>
                <a:spcPts val="3464"/>
              </a:lnSpc>
            </a:pPr>
            <a:endParaRPr lang="en-US" sz="2886" spc="282">
              <a:solidFill>
                <a:srgbClr val="231F20"/>
              </a:solidFill>
              <a:latin typeface="Aileron Bold"/>
            </a:endParaRPr>
          </a:p>
          <a:p>
            <a:pPr marL="623233" lvl="1" indent="-311617" algn="l">
              <a:lnSpc>
                <a:spcPts val="3464"/>
              </a:lnSpc>
              <a:buFont typeface="Arial"/>
              <a:buChar char="•"/>
            </a:pPr>
            <a:r>
              <a:rPr lang="en-US" sz="2886" spc="282">
                <a:solidFill>
                  <a:srgbClr val="231F20"/>
                </a:solidFill>
                <a:latin typeface="Aileron"/>
              </a:rPr>
              <a:t>Untuk mengalih / mengangkat pesakit yang tidak boleh bergerak. Terutama kes-kes kecederaan tulang belakang sebelum di pindahkan ke spinal board.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873121" y="1009650"/>
            <a:ext cx="6888176" cy="704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81"/>
              </a:lnSpc>
            </a:pPr>
            <a:r>
              <a:rPr lang="en-US" sz="4545" spc="22">
                <a:solidFill>
                  <a:srgbClr val="2B2C30"/>
                </a:solidFill>
                <a:latin typeface="Playfair Display Bold Italics"/>
              </a:rPr>
              <a:t>SCOOP STRETCHER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37477" y="3038511"/>
            <a:ext cx="12613046" cy="4209978"/>
            <a:chOff x="0" y="0"/>
            <a:chExt cx="16817395" cy="5613304"/>
          </a:xfrm>
        </p:grpSpPr>
        <p:sp>
          <p:nvSpPr>
            <p:cNvPr id="3" name="AutoShape 3"/>
            <p:cNvSpPr/>
            <p:nvPr/>
          </p:nvSpPr>
          <p:spPr>
            <a:xfrm>
              <a:off x="1383416" y="401130"/>
              <a:ext cx="14150164" cy="0"/>
            </a:xfrm>
            <a:prstGeom prst="line">
              <a:avLst/>
            </a:prstGeom>
            <a:ln w="13106" cap="flat">
              <a:solidFill>
                <a:srgbClr val="2B2C3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753716"/>
              <a:ext cx="16817395" cy="42276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113"/>
                </a:lnSpc>
              </a:pPr>
              <a:r>
                <a:rPr lang="en-US" sz="8113" spc="40">
                  <a:solidFill>
                    <a:srgbClr val="2B2C30"/>
                  </a:solidFill>
                  <a:latin typeface="Open Sauce Bold"/>
                </a:rPr>
                <a:t>AKTA </a:t>
              </a:r>
            </a:p>
            <a:p>
              <a:pPr algn="ctr">
                <a:lnSpc>
                  <a:spcPts val="8113"/>
                </a:lnSpc>
              </a:pPr>
              <a:r>
                <a:rPr lang="en-US" sz="8113" spc="40">
                  <a:solidFill>
                    <a:srgbClr val="2B2C30"/>
                  </a:solidFill>
                  <a:latin typeface="Open Sauce Bold"/>
                </a:rPr>
                <a:t>DAN PERUNDANGAN</a:t>
              </a:r>
            </a:p>
            <a:p>
              <a:pPr algn="ctr">
                <a:lnSpc>
                  <a:spcPts val="8113"/>
                </a:lnSpc>
              </a:pPr>
              <a:r>
                <a:rPr lang="en-US" sz="8113" spc="40">
                  <a:solidFill>
                    <a:srgbClr val="2B2C30"/>
                  </a:solidFill>
                  <a:latin typeface="Open Sauce Bold Italics"/>
                </a:rPr>
                <a:t>FIRST RESPONDER</a:t>
              </a:r>
            </a:p>
          </p:txBody>
        </p:sp>
        <p:sp>
          <p:nvSpPr>
            <p:cNvPr id="5" name="AutoShape 5"/>
            <p:cNvSpPr/>
            <p:nvPr/>
          </p:nvSpPr>
          <p:spPr>
            <a:xfrm>
              <a:off x="1383416" y="5212173"/>
              <a:ext cx="14150164" cy="0"/>
            </a:xfrm>
            <a:prstGeom prst="line">
              <a:avLst/>
            </a:prstGeom>
            <a:ln w="13106" cap="flat">
              <a:solidFill>
                <a:srgbClr val="2B2C30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6" name="Group 6"/>
            <p:cNvGrpSpPr/>
            <p:nvPr/>
          </p:nvGrpSpPr>
          <p:grpSpPr>
            <a:xfrm rot="5400000">
              <a:off x="8260422" y="-1669349"/>
              <a:ext cx="394578" cy="14170727"/>
              <a:chOff x="0" y="0"/>
              <a:chExt cx="77941" cy="279915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77941" cy="2799156"/>
              </a:xfrm>
              <a:custGeom>
                <a:avLst/>
                <a:gdLst/>
                <a:ahLst/>
                <a:cxnLst/>
                <a:rect l="l" t="t" r="r" b="b"/>
                <a:pathLst>
                  <a:path w="77941" h="2799156">
                    <a:moveTo>
                      <a:pt x="0" y="0"/>
                    </a:moveTo>
                    <a:lnTo>
                      <a:pt x="77941" y="0"/>
                    </a:lnTo>
                    <a:lnTo>
                      <a:pt x="77941" y="2799156"/>
                    </a:lnTo>
                    <a:lnTo>
                      <a:pt x="0" y="279915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696969">
                      <a:alpha val="72000"/>
                    </a:srgbClr>
                  </a:gs>
                  <a:gs pos="33333">
                    <a:srgbClr val="B4B4B4">
                      <a:alpha val="82500"/>
                    </a:srgbClr>
                  </a:gs>
                  <a:gs pos="66667">
                    <a:srgbClr val="EEEEEE">
                      <a:alpha val="70500"/>
                    </a:srgbClr>
                  </a:gs>
                  <a:gs pos="100000">
                    <a:srgbClr val="FBFBFB">
                      <a:alpha val="22000"/>
                    </a:srgbClr>
                  </a:gs>
                </a:gsLst>
                <a:lin ang="0"/>
              </a:gradFill>
              <a:ln cap="sq">
                <a:noFill/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19050"/>
                <a:ext cx="77941" cy="2818206"/>
              </a:xfrm>
              <a:prstGeom prst="rect">
                <a:avLst/>
              </a:prstGeom>
            </p:spPr>
            <p:txBody>
              <a:bodyPr lIns="49227" tIns="49227" rIns="49227" bIns="49227" rtlCol="0" anchor="ctr"/>
              <a:lstStyle/>
              <a:p>
                <a:pPr marL="0" lvl="0" indent="0" algn="ctr">
                  <a:lnSpc>
                    <a:spcPts val="28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-5400000">
              <a:off x="8260422" y="-6888075"/>
              <a:ext cx="394578" cy="14170727"/>
              <a:chOff x="0" y="0"/>
              <a:chExt cx="77941" cy="279915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77941" cy="2799156"/>
              </a:xfrm>
              <a:custGeom>
                <a:avLst/>
                <a:gdLst/>
                <a:ahLst/>
                <a:cxnLst/>
                <a:rect l="l" t="t" r="r" b="b"/>
                <a:pathLst>
                  <a:path w="77941" h="2799156">
                    <a:moveTo>
                      <a:pt x="0" y="0"/>
                    </a:moveTo>
                    <a:lnTo>
                      <a:pt x="77941" y="0"/>
                    </a:lnTo>
                    <a:lnTo>
                      <a:pt x="77941" y="2799156"/>
                    </a:lnTo>
                    <a:lnTo>
                      <a:pt x="0" y="279915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696969">
                      <a:alpha val="72000"/>
                    </a:srgbClr>
                  </a:gs>
                  <a:gs pos="33333">
                    <a:srgbClr val="B4B4B4">
                      <a:alpha val="82500"/>
                    </a:srgbClr>
                  </a:gs>
                  <a:gs pos="66667">
                    <a:srgbClr val="EEEEEE">
                      <a:alpha val="70500"/>
                    </a:srgbClr>
                  </a:gs>
                  <a:gs pos="100000">
                    <a:srgbClr val="FBFBFB">
                      <a:alpha val="22000"/>
                    </a:srgbClr>
                  </a:gs>
                </a:gsLst>
                <a:lin ang="0"/>
              </a:gradFill>
              <a:ln cap="sq">
                <a:noFill/>
                <a:prstDash val="solid"/>
                <a:miter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77941" cy="2818206"/>
              </a:xfrm>
              <a:prstGeom prst="rect">
                <a:avLst/>
              </a:prstGeom>
            </p:spPr>
            <p:txBody>
              <a:bodyPr lIns="49227" tIns="49227" rIns="49227" bIns="49227" rtlCol="0" anchor="ctr"/>
              <a:lstStyle/>
              <a:p>
                <a:pPr marL="0" lvl="0" indent="0" algn="ctr">
                  <a:lnSpc>
                    <a:spcPts val="28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12" name="Freeform 12"/>
          <p:cNvSpPr/>
          <p:nvPr/>
        </p:nvSpPr>
        <p:spPr>
          <a:xfrm>
            <a:off x="5804452" y="1028700"/>
            <a:ext cx="6679096" cy="8229600"/>
          </a:xfrm>
          <a:custGeom>
            <a:avLst/>
            <a:gdLst/>
            <a:ahLst/>
            <a:cxnLst/>
            <a:rect l="l" t="t" r="r" b="b"/>
            <a:pathLst>
              <a:path w="6679096" h="8229600">
                <a:moveTo>
                  <a:pt x="0" y="0"/>
                </a:moveTo>
                <a:lnTo>
                  <a:pt x="6679096" y="0"/>
                </a:lnTo>
                <a:lnTo>
                  <a:pt x="66790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00478" y="2751926"/>
            <a:ext cx="16158822" cy="5542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65"/>
              </a:lnSpc>
            </a:pPr>
            <a:r>
              <a:rPr lang="en-US" sz="3657" spc="358">
                <a:solidFill>
                  <a:srgbClr val="231F20"/>
                </a:solidFill>
                <a:latin typeface="Aileron"/>
              </a:rPr>
              <a:t>Di Malaysia, ada beberapa </a:t>
            </a:r>
            <a:r>
              <a:rPr lang="en-US" sz="3657" spc="358">
                <a:solidFill>
                  <a:srgbClr val="231F20"/>
                </a:solidFill>
                <a:latin typeface="Aileron Italics"/>
              </a:rPr>
              <a:t>Legal Provision</a:t>
            </a:r>
            <a:r>
              <a:rPr lang="en-US" sz="3657" spc="358">
                <a:solidFill>
                  <a:srgbClr val="231F20"/>
                </a:solidFill>
                <a:latin typeface="Aileron"/>
              </a:rPr>
              <a:t> yang menyebut tentang Perkhidmatan </a:t>
            </a:r>
            <a:r>
              <a:rPr lang="en-US" sz="3657" spc="358">
                <a:solidFill>
                  <a:srgbClr val="231F20"/>
                </a:solidFill>
                <a:latin typeface="Aileron Italics"/>
              </a:rPr>
              <a:t>First Responder</a:t>
            </a:r>
            <a:r>
              <a:rPr lang="en-US" sz="3657" spc="358">
                <a:solidFill>
                  <a:srgbClr val="231F20"/>
                </a:solidFill>
                <a:latin typeface="Aileron"/>
              </a:rPr>
              <a:t> atau </a:t>
            </a:r>
            <a:r>
              <a:rPr lang="en-US" sz="3657" spc="358">
                <a:solidFill>
                  <a:srgbClr val="231F20"/>
                </a:solidFill>
                <a:latin typeface="Aileron Italics"/>
              </a:rPr>
              <a:t>First Aider.</a:t>
            </a:r>
            <a:r>
              <a:rPr lang="en-US" sz="3657" spc="358">
                <a:solidFill>
                  <a:srgbClr val="231F20"/>
                </a:solidFill>
                <a:latin typeface="Aileron"/>
              </a:rPr>
              <a:t> Berpandukan keatas akta </a:t>
            </a:r>
            <a:r>
              <a:rPr lang="en-US" sz="3657" spc="358">
                <a:solidFill>
                  <a:srgbClr val="231F20"/>
                </a:solidFill>
                <a:latin typeface="Aileron Italics"/>
              </a:rPr>
              <a:t>Factories &amp; Machinery 1967,Act 139 dan Regulations 38 of the Factories &amp; Machinery (Safety,Health and Welfare) Regulations 1970 </a:t>
            </a:r>
            <a:r>
              <a:rPr lang="en-US" sz="3657" spc="358">
                <a:solidFill>
                  <a:srgbClr val="231F20"/>
                </a:solidFill>
                <a:latin typeface="Aileron"/>
              </a:rPr>
              <a:t>yang memerlukan </a:t>
            </a:r>
            <a:r>
              <a:rPr lang="en-US" sz="3657" spc="358">
                <a:solidFill>
                  <a:srgbClr val="231F20"/>
                </a:solidFill>
                <a:latin typeface="Aileron Italics"/>
              </a:rPr>
              <a:t>First Responder</a:t>
            </a:r>
            <a:r>
              <a:rPr lang="en-US" sz="3657" spc="358">
                <a:solidFill>
                  <a:srgbClr val="231F20"/>
                </a:solidFill>
                <a:latin typeface="Aileron"/>
              </a:rPr>
              <a:t> atau </a:t>
            </a:r>
            <a:r>
              <a:rPr lang="en-US" sz="3657" spc="358">
                <a:solidFill>
                  <a:srgbClr val="231F20"/>
                </a:solidFill>
                <a:latin typeface="Aileron Italics"/>
              </a:rPr>
              <a:t>First Aider</a:t>
            </a:r>
            <a:r>
              <a:rPr lang="en-US" sz="3657" spc="358">
                <a:solidFill>
                  <a:srgbClr val="231F20"/>
                </a:solidFill>
                <a:latin typeface="Aileron"/>
              </a:rPr>
              <a:t> Berpandukan garis panduan yang dikeluarkan oleh Jabatan Keselamatan &amp; Kesihatan Pekerja yang menyebut perkara berikut maka adalah wajib perkara–perkara berikut di implementasikan.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956922" y="1009650"/>
            <a:ext cx="16230600" cy="704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81"/>
              </a:lnSpc>
            </a:pPr>
            <a:r>
              <a:rPr lang="en-US" sz="4545" spc="22">
                <a:solidFill>
                  <a:srgbClr val="2B2C30"/>
                </a:solidFill>
                <a:latin typeface="Playfair Display Bold"/>
              </a:rPr>
              <a:t>AKTA DAN PERUNDANGAN </a:t>
            </a:r>
            <a:r>
              <a:rPr lang="en-US" sz="4545" spc="22">
                <a:solidFill>
                  <a:srgbClr val="2B2C30"/>
                </a:solidFill>
                <a:latin typeface="Playfair Display Bold Italics"/>
              </a:rPr>
              <a:t>FIRST RESPONDER</a:t>
            </a:r>
          </a:p>
        </p:txBody>
      </p:sp>
      <p:sp>
        <p:nvSpPr>
          <p:cNvPr id="4" name="Freeform 4"/>
          <p:cNvSpPr/>
          <p:nvPr/>
        </p:nvSpPr>
        <p:spPr>
          <a:xfrm>
            <a:off x="6108738" y="1580506"/>
            <a:ext cx="5926968" cy="7302871"/>
          </a:xfrm>
          <a:custGeom>
            <a:avLst/>
            <a:gdLst/>
            <a:ahLst/>
            <a:cxnLst/>
            <a:rect l="l" t="t" r="r" b="b"/>
            <a:pathLst>
              <a:path w="5926968" h="7302871">
                <a:moveTo>
                  <a:pt x="0" y="0"/>
                </a:moveTo>
                <a:lnTo>
                  <a:pt x="5926967" y="0"/>
                </a:lnTo>
                <a:lnTo>
                  <a:pt x="5926967" y="7302871"/>
                </a:lnTo>
                <a:lnTo>
                  <a:pt x="0" y="73028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009650"/>
            <a:ext cx="16230600" cy="716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81"/>
              </a:lnSpc>
            </a:pPr>
            <a:r>
              <a:rPr lang="en-US" sz="4625" spc="23">
                <a:solidFill>
                  <a:srgbClr val="2B2C30"/>
                </a:solidFill>
                <a:latin typeface="Playfair Display Bold"/>
              </a:rPr>
              <a:t>AKTA DAN PERUNDANGAN </a:t>
            </a:r>
            <a:r>
              <a:rPr lang="en-US" sz="4625" spc="23">
                <a:solidFill>
                  <a:srgbClr val="2B2C30"/>
                </a:solidFill>
                <a:latin typeface="Playfair Display Bold Italics"/>
              </a:rPr>
              <a:t>FIRST RESPONDER</a:t>
            </a:r>
          </a:p>
        </p:txBody>
      </p:sp>
      <p:sp>
        <p:nvSpPr>
          <p:cNvPr id="3" name="Freeform 3"/>
          <p:cNvSpPr/>
          <p:nvPr/>
        </p:nvSpPr>
        <p:spPr>
          <a:xfrm>
            <a:off x="6108738" y="1580506"/>
            <a:ext cx="5926968" cy="7302871"/>
          </a:xfrm>
          <a:custGeom>
            <a:avLst/>
            <a:gdLst/>
            <a:ahLst/>
            <a:cxnLst/>
            <a:rect l="l" t="t" r="r" b="b"/>
            <a:pathLst>
              <a:path w="5926968" h="7302871">
                <a:moveTo>
                  <a:pt x="0" y="0"/>
                </a:moveTo>
                <a:lnTo>
                  <a:pt x="5926967" y="0"/>
                </a:lnTo>
                <a:lnTo>
                  <a:pt x="5926967" y="7302871"/>
                </a:lnTo>
                <a:lnTo>
                  <a:pt x="0" y="73028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2371279"/>
            <a:ext cx="15306439" cy="7553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27"/>
              </a:lnSpc>
            </a:pPr>
            <a:r>
              <a:rPr lang="en-US" sz="2606" spc="255" dirty="0" err="1">
                <a:solidFill>
                  <a:srgbClr val="231F20"/>
                </a:solidFill>
                <a:latin typeface="Aileron Bold"/>
              </a:rPr>
              <a:t>Perkara</a:t>
            </a:r>
            <a:r>
              <a:rPr lang="en-US" sz="2606" spc="255" dirty="0">
                <a:solidFill>
                  <a:srgbClr val="231F20"/>
                </a:solidFill>
                <a:latin typeface="Aileron Bold"/>
              </a:rPr>
              <a:t> – </a:t>
            </a:r>
            <a:r>
              <a:rPr lang="en-US" sz="2606" spc="255" dirty="0" err="1">
                <a:solidFill>
                  <a:srgbClr val="231F20"/>
                </a:solidFill>
                <a:latin typeface="Aileron Bold"/>
              </a:rPr>
              <a:t>perkara</a:t>
            </a:r>
            <a:r>
              <a:rPr lang="en-US" sz="2606" spc="255" dirty="0">
                <a:solidFill>
                  <a:srgbClr val="231F20"/>
                </a:solidFill>
                <a:latin typeface="Aileron Bold"/>
              </a:rPr>
              <a:t> </a:t>
            </a:r>
            <a:r>
              <a:rPr lang="en-US" sz="2606" spc="255" dirty="0" err="1">
                <a:solidFill>
                  <a:srgbClr val="231F20"/>
                </a:solidFill>
                <a:latin typeface="Aileron Bold"/>
              </a:rPr>
              <a:t>berikut</a:t>
            </a:r>
            <a:r>
              <a:rPr lang="en-US" sz="2606" spc="255" dirty="0">
                <a:solidFill>
                  <a:srgbClr val="231F20"/>
                </a:solidFill>
                <a:latin typeface="Aileron Bold"/>
              </a:rPr>
              <a:t> </a:t>
            </a:r>
            <a:r>
              <a:rPr lang="en-US" sz="2606" spc="255" dirty="0" err="1">
                <a:solidFill>
                  <a:srgbClr val="231F20"/>
                </a:solidFill>
                <a:latin typeface="Aileron Bold"/>
              </a:rPr>
              <a:t>adalah</a:t>
            </a:r>
            <a:r>
              <a:rPr lang="en-US" sz="2606" spc="255" dirty="0">
                <a:solidFill>
                  <a:srgbClr val="231F20"/>
                </a:solidFill>
                <a:latin typeface="Aileron Bold"/>
              </a:rPr>
              <a:t> :</a:t>
            </a:r>
          </a:p>
          <a:p>
            <a:pPr algn="just">
              <a:lnSpc>
                <a:spcPts val="3127"/>
              </a:lnSpc>
            </a:pPr>
            <a:endParaRPr lang="en-US" sz="2606" spc="255" dirty="0">
              <a:solidFill>
                <a:srgbClr val="231F20"/>
              </a:solidFill>
              <a:latin typeface="Aileron Bold"/>
            </a:endParaRPr>
          </a:p>
          <a:p>
            <a:pPr marL="562683" lvl="1" indent="-281341" algn="just">
              <a:lnSpc>
                <a:spcPts val="3127"/>
              </a:lnSpc>
              <a:buFont typeface="Arial"/>
              <a:buChar char="•"/>
            </a:pPr>
            <a:r>
              <a:rPr lang="en-US" sz="2606" spc="255" dirty="0" err="1">
                <a:solidFill>
                  <a:srgbClr val="231F20"/>
                </a:solidFill>
                <a:latin typeface="Aileron"/>
              </a:rPr>
              <a:t>Mengadakan</a:t>
            </a:r>
            <a:r>
              <a:rPr lang="en-US" sz="2606" spc="255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2606" spc="255" dirty="0" err="1">
                <a:solidFill>
                  <a:srgbClr val="231F20"/>
                </a:solidFill>
                <a:latin typeface="Aileron"/>
              </a:rPr>
              <a:t>perkhidmatan</a:t>
            </a:r>
            <a:r>
              <a:rPr lang="en-US" sz="2606" spc="255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2606" spc="255" dirty="0" err="1">
                <a:solidFill>
                  <a:srgbClr val="231F20"/>
                </a:solidFill>
                <a:latin typeface="Aileron"/>
              </a:rPr>
              <a:t>seorang</a:t>
            </a:r>
            <a:r>
              <a:rPr lang="en-US" sz="2606" spc="255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2606" spc="255" dirty="0">
                <a:solidFill>
                  <a:srgbClr val="231F20"/>
                </a:solidFill>
                <a:latin typeface="Aileron Italics"/>
              </a:rPr>
              <a:t>First Responder</a:t>
            </a:r>
            <a:r>
              <a:rPr lang="en-US" sz="2606" spc="255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2606" spc="255" dirty="0" err="1">
                <a:solidFill>
                  <a:srgbClr val="231F20"/>
                </a:solidFill>
                <a:latin typeface="Aileron"/>
              </a:rPr>
              <a:t>atau</a:t>
            </a:r>
            <a:r>
              <a:rPr lang="en-US" sz="2606" spc="255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2606" spc="255" dirty="0">
                <a:solidFill>
                  <a:srgbClr val="231F20"/>
                </a:solidFill>
                <a:latin typeface="Aileron Italics"/>
              </a:rPr>
              <a:t>First Aider </a:t>
            </a:r>
            <a:r>
              <a:rPr lang="en-US" sz="2606" spc="255" dirty="0" err="1">
                <a:solidFill>
                  <a:srgbClr val="231F20"/>
                </a:solidFill>
                <a:latin typeface="Aileron"/>
              </a:rPr>
              <a:t>terlatih</a:t>
            </a:r>
            <a:r>
              <a:rPr lang="en-US" sz="2606" spc="255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2606" spc="255" dirty="0" err="1">
                <a:solidFill>
                  <a:srgbClr val="231F20"/>
                </a:solidFill>
                <a:latin typeface="Aileron"/>
              </a:rPr>
              <a:t>setiap</a:t>
            </a:r>
            <a:r>
              <a:rPr lang="en-US" sz="2606" spc="255" dirty="0">
                <a:solidFill>
                  <a:srgbClr val="231F20"/>
                </a:solidFill>
                <a:latin typeface="Aileron"/>
              </a:rPr>
              <a:t> 20 </a:t>
            </a:r>
            <a:r>
              <a:rPr lang="en-US" sz="2606" spc="255" dirty="0" err="1">
                <a:solidFill>
                  <a:srgbClr val="231F20"/>
                </a:solidFill>
                <a:latin typeface="Aileron"/>
              </a:rPr>
              <a:t>hingga</a:t>
            </a:r>
            <a:r>
              <a:rPr lang="en-US" sz="2606" spc="255" dirty="0">
                <a:solidFill>
                  <a:srgbClr val="231F20"/>
                </a:solidFill>
                <a:latin typeface="Aileron"/>
              </a:rPr>
              <a:t> 150 </a:t>
            </a:r>
            <a:r>
              <a:rPr lang="en-US" sz="2606" spc="255" dirty="0" err="1">
                <a:solidFill>
                  <a:srgbClr val="231F20"/>
                </a:solidFill>
                <a:latin typeface="Aileron"/>
              </a:rPr>
              <a:t>pekerja</a:t>
            </a:r>
            <a:r>
              <a:rPr lang="en-US" sz="2606" spc="255" dirty="0">
                <a:solidFill>
                  <a:srgbClr val="231F20"/>
                </a:solidFill>
                <a:latin typeface="Aileron"/>
              </a:rPr>
              <a:t>;</a:t>
            </a:r>
          </a:p>
          <a:p>
            <a:pPr marL="281342" lvl="1" algn="just">
              <a:lnSpc>
                <a:spcPts val="3127"/>
              </a:lnSpc>
            </a:pPr>
            <a:endParaRPr lang="en-US" sz="2606" spc="255" dirty="0">
              <a:solidFill>
                <a:srgbClr val="231F20"/>
              </a:solidFill>
              <a:latin typeface="Aileron"/>
            </a:endParaRPr>
          </a:p>
          <a:p>
            <a:pPr marL="562683" lvl="1" indent="-281341" algn="just">
              <a:lnSpc>
                <a:spcPts val="3127"/>
              </a:lnSpc>
              <a:buFont typeface="Arial"/>
              <a:buChar char="•"/>
            </a:pPr>
            <a:r>
              <a:rPr lang="en-US" sz="2606" spc="255" dirty="0" err="1">
                <a:solidFill>
                  <a:srgbClr val="231F20"/>
                </a:solidFill>
                <a:latin typeface="Aileron"/>
              </a:rPr>
              <a:t>Mengadakan</a:t>
            </a:r>
            <a:r>
              <a:rPr lang="en-US" sz="2606" spc="255" dirty="0">
                <a:solidFill>
                  <a:srgbClr val="231F20"/>
                </a:solidFill>
                <a:latin typeface="Aileron"/>
              </a:rPr>
              <a:t> dan </a:t>
            </a:r>
            <a:r>
              <a:rPr lang="en-US" sz="2606" spc="255" dirty="0" err="1">
                <a:solidFill>
                  <a:srgbClr val="231F20"/>
                </a:solidFill>
                <a:latin typeface="Aileron"/>
              </a:rPr>
              <a:t>menyediakan</a:t>
            </a:r>
            <a:r>
              <a:rPr lang="en-US" sz="2606" spc="255" dirty="0">
                <a:solidFill>
                  <a:srgbClr val="231F20"/>
                </a:solidFill>
                <a:latin typeface="Aileron"/>
              </a:rPr>
              <a:t> peralatan </a:t>
            </a:r>
            <a:r>
              <a:rPr lang="en-US" sz="2606" spc="255" dirty="0">
                <a:solidFill>
                  <a:srgbClr val="231F20"/>
                </a:solidFill>
                <a:latin typeface="Aileron Italics"/>
              </a:rPr>
              <a:t>First Responder</a:t>
            </a:r>
            <a:r>
              <a:rPr lang="en-US" sz="2606" spc="255" dirty="0">
                <a:solidFill>
                  <a:srgbClr val="231F20"/>
                </a:solidFill>
                <a:latin typeface="Aileron"/>
              </a:rPr>
              <a:t> yang </a:t>
            </a:r>
            <a:r>
              <a:rPr lang="en-US" sz="2606" spc="255" dirty="0" err="1">
                <a:solidFill>
                  <a:srgbClr val="231F20"/>
                </a:solidFill>
                <a:latin typeface="Aileron"/>
              </a:rPr>
              <a:t>lengkap</a:t>
            </a:r>
            <a:r>
              <a:rPr lang="en-US" sz="2606" spc="255" dirty="0">
                <a:solidFill>
                  <a:srgbClr val="231F20"/>
                </a:solidFill>
                <a:latin typeface="Aileron"/>
              </a:rPr>
              <a:t> dan </a:t>
            </a:r>
            <a:r>
              <a:rPr lang="en-US" sz="2606" spc="255" dirty="0" err="1">
                <a:solidFill>
                  <a:srgbClr val="231F20"/>
                </a:solidFill>
                <a:latin typeface="Aileron"/>
              </a:rPr>
              <a:t>boleh</a:t>
            </a:r>
            <a:r>
              <a:rPr lang="en-US" sz="2606" spc="255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2606" spc="255" dirty="0" err="1">
                <a:solidFill>
                  <a:srgbClr val="231F20"/>
                </a:solidFill>
                <a:latin typeface="Aileron"/>
              </a:rPr>
              <a:t>digunakan</a:t>
            </a:r>
            <a:r>
              <a:rPr lang="en-US" sz="2606" spc="255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2606" spc="255" dirty="0" err="1">
                <a:solidFill>
                  <a:srgbClr val="231F20"/>
                </a:solidFill>
                <a:latin typeface="Aileron"/>
              </a:rPr>
              <a:t>setiap</a:t>
            </a:r>
            <a:r>
              <a:rPr lang="en-US" sz="2606" spc="255" dirty="0">
                <a:solidFill>
                  <a:srgbClr val="231F20"/>
                </a:solidFill>
                <a:latin typeface="Aileron"/>
              </a:rPr>
              <a:t> masa;</a:t>
            </a:r>
          </a:p>
          <a:p>
            <a:pPr algn="just">
              <a:lnSpc>
                <a:spcPts val="3127"/>
              </a:lnSpc>
            </a:pPr>
            <a:endParaRPr lang="en-US" sz="2606" spc="255" dirty="0">
              <a:solidFill>
                <a:srgbClr val="231F20"/>
              </a:solidFill>
              <a:latin typeface="Aileron"/>
            </a:endParaRPr>
          </a:p>
          <a:p>
            <a:pPr marL="562683" lvl="1" indent="-281341" algn="just">
              <a:lnSpc>
                <a:spcPts val="3127"/>
              </a:lnSpc>
              <a:buFont typeface="Arial"/>
              <a:buChar char="•"/>
            </a:pPr>
            <a:r>
              <a:rPr lang="en-US" sz="2606" spc="255" dirty="0" err="1">
                <a:solidFill>
                  <a:srgbClr val="231F20"/>
                </a:solidFill>
                <a:latin typeface="Aileron"/>
              </a:rPr>
              <a:t>Mengadakan</a:t>
            </a:r>
            <a:r>
              <a:rPr lang="en-US" sz="2606" spc="255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2606" spc="255" dirty="0" err="1">
                <a:solidFill>
                  <a:srgbClr val="231F20"/>
                </a:solidFill>
                <a:latin typeface="Aileron"/>
              </a:rPr>
              <a:t>satu</a:t>
            </a:r>
            <a:r>
              <a:rPr lang="en-US" sz="2606" spc="255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2606" spc="255" dirty="0" err="1">
                <a:solidFill>
                  <a:srgbClr val="231F20"/>
                </a:solidFill>
                <a:latin typeface="Aileron"/>
              </a:rPr>
              <a:t>bilik</a:t>
            </a:r>
            <a:r>
              <a:rPr lang="en-US" sz="2606" spc="255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2606" spc="255" dirty="0">
                <a:solidFill>
                  <a:srgbClr val="231F20"/>
                </a:solidFill>
                <a:latin typeface="Aileron Italics"/>
              </a:rPr>
              <a:t>First Aid</a:t>
            </a:r>
            <a:r>
              <a:rPr lang="en-US" sz="2606" spc="255" dirty="0">
                <a:solidFill>
                  <a:srgbClr val="231F20"/>
                </a:solidFill>
                <a:latin typeface="Aileron"/>
              </a:rPr>
              <a:t> di </a:t>
            </a:r>
            <a:r>
              <a:rPr lang="en-US" sz="2606" spc="255" dirty="0" err="1">
                <a:solidFill>
                  <a:srgbClr val="231F20"/>
                </a:solidFill>
                <a:latin typeface="Aileron"/>
              </a:rPr>
              <a:t>tempat</a:t>
            </a:r>
            <a:r>
              <a:rPr lang="en-US" sz="2606" spc="255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2606" spc="255" dirty="0" err="1">
                <a:solidFill>
                  <a:srgbClr val="231F20"/>
                </a:solidFill>
                <a:latin typeface="Aileron"/>
              </a:rPr>
              <a:t>bekerja</a:t>
            </a:r>
            <a:r>
              <a:rPr lang="en-US" sz="2606" spc="255" dirty="0">
                <a:solidFill>
                  <a:srgbClr val="231F20"/>
                </a:solidFill>
                <a:latin typeface="Aileron"/>
              </a:rPr>
              <a:t> yang </a:t>
            </a:r>
            <a:r>
              <a:rPr lang="en-US" sz="2606" spc="255" dirty="0" err="1">
                <a:solidFill>
                  <a:srgbClr val="231F20"/>
                </a:solidFill>
                <a:latin typeface="Aileron"/>
              </a:rPr>
              <a:t>dianggotai</a:t>
            </a:r>
            <a:r>
              <a:rPr lang="en-US" sz="2606" spc="255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2606" spc="255" dirty="0" err="1">
                <a:solidFill>
                  <a:srgbClr val="231F20"/>
                </a:solidFill>
                <a:latin typeface="Aileron"/>
              </a:rPr>
              <a:t>lebih</a:t>
            </a:r>
            <a:r>
              <a:rPr lang="en-US" sz="2606" spc="255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2606" spc="255" dirty="0" err="1">
                <a:solidFill>
                  <a:srgbClr val="231F20"/>
                </a:solidFill>
                <a:latin typeface="Aileron"/>
              </a:rPr>
              <a:t>dari</a:t>
            </a:r>
            <a:r>
              <a:rPr lang="en-US" sz="2606" spc="255" dirty="0">
                <a:solidFill>
                  <a:srgbClr val="231F20"/>
                </a:solidFill>
                <a:latin typeface="Aileron"/>
              </a:rPr>
              <a:t> 150 orang </a:t>
            </a:r>
            <a:r>
              <a:rPr lang="en-US" sz="2606" spc="255" dirty="0" err="1">
                <a:solidFill>
                  <a:srgbClr val="231F20"/>
                </a:solidFill>
                <a:latin typeface="Aileron"/>
              </a:rPr>
              <a:t>pekerja</a:t>
            </a:r>
            <a:r>
              <a:rPr lang="en-US" sz="2606" spc="255" dirty="0">
                <a:solidFill>
                  <a:srgbClr val="231F20"/>
                </a:solidFill>
                <a:latin typeface="Aileron"/>
              </a:rPr>
              <a:t>;</a:t>
            </a:r>
          </a:p>
          <a:p>
            <a:pPr algn="just">
              <a:lnSpc>
                <a:spcPts val="3127"/>
              </a:lnSpc>
            </a:pPr>
            <a:endParaRPr lang="en-US" sz="2606" spc="255" dirty="0">
              <a:solidFill>
                <a:srgbClr val="231F20"/>
              </a:solidFill>
              <a:latin typeface="Aileron"/>
            </a:endParaRPr>
          </a:p>
          <a:p>
            <a:pPr marL="562683" lvl="1" indent="-281341" algn="just">
              <a:lnSpc>
                <a:spcPts val="3127"/>
              </a:lnSpc>
              <a:buFont typeface="Arial"/>
              <a:buChar char="•"/>
            </a:pPr>
            <a:r>
              <a:rPr lang="en-US" sz="2606" spc="255" dirty="0" err="1">
                <a:solidFill>
                  <a:srgbClr val="231F20"/>
                </a:solidFill>
                <a:latin typeface="Aileron"/>
              </a:rPr>
              <a:t>Garis</a:t>
            </a:r>
            <a:r>
              <a:rPr lang="en-US" sz="2606" spc="255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2606" spc="255" dirty="0" err="1">
                <a:solidFill>
                  <a:srgbClr val="231F20"/>
                </a:solidFill>
                <a:latin typeface="Aileron"/>
              </a:rPr>
              <a:t>panduan</a:t>
            </a:r>
            <a:r>
              <a:rPr lang="en-US" sz="2606" spc="255" dirty="0">
                <a:solidFill>
                  <a:srgbClr val="231F20"/>
                </a:solidFill>
                <a:latin typeface="Aileron"/>
              </a:rPr>
              <a:t> yang </a:t>
            </a:r>
            <a:r>
              <a:rPr lang="en-US" sz="2606" spc="255" dirty="0" err="1">
                <a:solidFill>
                  <a:srgbClr val="231F20"/>
                </a:solidFill>
                <a:latin typeface="Aileron"/>
              </a:rPr>
              <a:t>dikeluarkan</a:t>
            </a:r>
            <a:r>
              <a:rPr lang="en-US" sz="2606" spc="255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2606" spc="255" dirty="0" err="1">
                <a:solidFill>
                  <a:srgbClr val="231F20"/>
                </a:solidFill>
                <a:latin typeface="Aileron"/>
              </a:rPr>
              <a:t>menyebut</a:t>
            </a:r>
            <a:r>
              <a:rPr lang="en-US" sz="2606" spc="255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2606" spc="255" dirty="0" err="1">
                <a:solidFill>
                  <a:srgbClr val="231F20"/>
                </a:solidFill>
                <a:latin typeface="Aileron"/>
              </a:rPr>
              <a:t>supaya</a:t>
            </a:r>
            <a:r>
              <a:rPr lang="en-US" sz="2606" spc="255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2606" spc="255" dirty="0" err="1">
                <a:solidFill>
                  <a:srgbClr val="231F20"/>
                </a:solidFill>
                <a:latin typeface="Aileron"/>
              </a:rPr>
              <a:t>diadakan</a:t>
            </a:r>
            <a:r>
              <a:rPr lang="en-US" sz="2606" spc="255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2606" spc="255" dirty="0" err="1">
                <a:solidFill>
                  <a:srgbClr val="231F20"/>
                </a:solidFill>
                <a:latin typeface="Aileron"/>
              </a:rPr>
              <a:t>seorang</a:t>
            </a:r>
            <a:r>
              <a:rPr lang="en-US" sz="2606" spc="255" dirty="0">
                <a:solidFill>
                  <a:srgbClr val="231F20"/>
                </a:solidFill>
                <a:latin typeface="Aileron"/>
              </a:rPr>
              <a:t> First Responder </a:t>
            </a:r>
            <a:r>
              <a:rPr lang="en-US" sz="2606" spc="255" dirty="0" err="1">
                <a:solidFill>
                  <a:srgbClr val="231F20"/>
                </a:solidFill>
                <a:latin typeface="Aileron"/>
              </a:rPr>
              <a:t>terlatih</a:t>
            </a:r>
            <a:r>
              <a:rPr lang="en-US" sz="2606" spc="255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2606" spc="255" dirty="0" err="1">
                <a:solidFill>
                  <a:srgbClr val="231F20"/>
                </a:solidFill>
                <a:latin typeface="Aileron"/>
              </a:rPr>
              <a:t>bagi</a:t>
            </a:r>
            <a:r>
              <a:rPr lang="en-US" sz="2606" spc="255" dirty="0">
                <a:solidFill>
                  <a:srgbClr val="231F20"/>
                </a:solidFill>
                <a:latin typeface="Aileron"/>
              </a:rPr>
              <a:t>;</a:t>
            </a:r>
          </a:p>
          <a:p>
            <a:pPr algn="just">
              <a:lnSpc>
                <a:spcPts val="3127"/>
              </a:lnSpc>
            </a:pPr>
            <a:endParaRPr lang="en-US" sz="2606" spc="255" dirty="0">
              <a:solidFill>
                <a:srgbClr val="231F20"/>
              </a:solidFill>
              <a:latin typeface="Aileron"/>
            </a:endParaRPr>
          </a:p>
          <a:p>
            <a:pPr marL="562683" lvl="1" indent="-281341" algn="just">
              <a:lnSpc>
                <a:spcPts val="3127"/>
              </a:lnSpc>
              <a:buFont typeface="Arial"/>
              <a:buChar char="•"/>
            </a:pPr>
            <a:r>
              <a:rPr lang="en-US" sz="2606" spc="255" dirty="0" err="1">
                <a:solidFill>
                  <a:srgbClr val="231F20"/>
                </a:solidFill>
                <a:latin typeface="Aileron"/>
              </a:rPr>
              <a:t>setiap</a:t>
            </a:r>
            <a:r>
              <a:rPr lang="en-US" sz="2606" spc="255" dirty="0">
                <a:solidFill>
                  <a:srgbClr val="231F20"/>
                </a:solidFill>
                <a:latin typeface="Aileron"/>
              </a:rPr>
              <a:t> 100 </a:t>
            </a:r>
            <a:r>
              <a:rPr lang="en-US" sz="2606" spc="255" dirty="0" err="1">
                <a:solidFill>
                  <a:srgbClr val="231F20"/>
                </a:solidFill>
                <a:latin typeface="Aileron"/>
              </a:rPr>
              <a:t>pekerja</a:t>
            </a:r>
            <a:r>
              <a:rPr lang="en-US" sz="2606" spc="255" dirty="0">
                <a:solidFill>
                  <a:srgbClr val="231F20"/>
                </a:solidFill>
                <a:latin typeface="Aileron"/>
              </a:rPr>
              <a:t> di </a:t>
            </a:r>
            <a:r>
              <a:rPr lang="en-US" sz="2606" spc="255" dirty="0" err="1">
                <a:solidFill>
                  <a:srgbClr val="231F20"/>
                </a:solidFill>
                <a:latin typeface="Aileron"/>
              </a:rPr>
              <a:t>tempat</a:t>
            </a:r>
            <a:r>
              <a:rPr lang="en-US" sz="2606" spc="255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2606" spc="255" dirty="0" err="1">
                <a:solidFill>
                  <a:srgbClr val="231F20"/>
                </a:solidFill>
                <a:latin typeface="Aileron"/>
              </a:rPr>
              <a:t>kerja</a:t>
            </a:r>
            <a:r>
              <a:rPr lang="en-US" sz="2606" spc="255" dirty="0">
                <a:solidFill>
                  <a:srgbClr val="231F20"/>
                </a:solidFill>
                <a:latin typeface="Aileron"/>
              </a:rPr>
              <a:t> yang </a:t>
            </a:r>
            <a:r>
              <a:rPr lang="en-US" sz="2606" spc="255" dirty="0" err="1">
                <a:solidFill>
                  <a:srgbClr val="231F20"/>
                </a:solidFill>
                <a:latin typeface="Aileron"/>
              </a:rPr>
              <a:t>mempunyai</a:t>
            </a:r>
            <a:r>
              <a:rPr lang="en-US" sz="2606" spc="255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2606" spc="255" dirty="0" err="1">
                <a:solidFill>
                  <a:srgbClr val="231F20"/>
                </a:solidFill>
                <a:latin typeface="Aileron"/>
              </a:rPr>
              <a:t>risiko</a:t>
            </a:r>
            <a:r>
              <a:rPr lang="en-US" sz="2606" spc="255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2606" spc="255" dirty="0" err="1">
                <a:solidFill>
                  <a:srgbClr val="231F20"/>
                </a:solidFill>
                <a:latin typeface="Aileron"/>
              </a:rPr>
              <a:t>bahaya</a:t>
            </a:r>
            <a:r>
              <a:rPr lang="en-US" sz="2606" spc="255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2606" spc="255" dirty="0" err="1">
                <a:solidFill>
                  <a:srgbClr val="231F20"/>
                </a:solidFill>
                <a:latin typeface="Aileron"/>
              </a:rPr>
              <a:t>seumpama</a:t>
            </a:r>
            <a:r>
              <a:rPr lang="en-US" sz="2606" spc="255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2606" spc="255" dirty="0">
                <a:solidFill>
                  <a:srgbClr val="231F20"/>
                </a:solidFill>
                <a:latin typeface="Aileron Italics"/>
              </a:rPr>
              <a:t>Chemical plant, Petroleum</a:t>
            </a:r>
            <a:r>
              <a:rPr lang="en-US" sz="2606" spc="255" dirty="0">
                <a:solidFill>
                  <a:srgbClr val="231F20"/>
                </a:solidFill>
                <a:latin typeface="Aileron"/>
              </a:rPr>
              <a:t> dan lain – lain;</a:t>
            </a:r>
          </a:p>
          <a:p>
            <a:pPr algn="just">
              <a:lnSpc>
                <a:spcPts val="3127"/>
              </a:lnSpc>
            </a:pPr>
            <a:endParaRPr lang="en-US" sz="2606" spc="255" dirty="0">
              <a:solidFill>
                <a:srgbClr val="231F20"/>
              </a:solidFill>
              <a:latin typeface="Aileron"/>
            </a:endParaRPr>
          </a:p>
          <a:p>
            <a:pPr marL="562683" lvl="1" indent="-281341" algn="just">
              <a:lnSpc>
                <a:spcPts val="3127"/>
              </a:lnSpc>
              <a:buFont typeface="Arial"/>
              <a:buChar char="•"/>
            </a:pPr>
            <a:r>
              <a:rPr lang="en-US" sz="2606" spc="255" dirty="0" err="1">
                <a:solidFill>
                  <a:srgbClr val="231F20"/>
                </a:solidFill>
                <a:latin typeface="Aileron"/>
              </a:rPr>
              <a:t>Jika</a:t>
            </a:r>
            <a:r>
              <a:rPr lang="en-US" sz="2606" spc="255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2606" spc="255" dirty="0" err="1">
                <a:solidFill>
                  <a:srgbClr val="231F20"/>
                </a:solidFill>
                <a:latin typeface="Aileron"/>
              </a:rPr>
              <a:t>pekerja</a:t>
            </a:r>
            <a:r>
              <a:rPr lang="en-US" sz="2606" spc="255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2606" spc="255" dirty="0" err="1">
                <a:solidFill>
                  <a:srgbClr val="231F20"/>
                </a:solidFill>
                <a:latin typeface="Aileron"/>
              </a:rPr>
              <a:t>menjalankan</a:t>
            </a:r>
            <a:r>
              <a:rPr lang="en-US" sz="2606" spc="255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2606" spc="255" dirty="0" err="1">
                <a:solidFill>
                  <a:srgbClr val="231F20"/>
                </a:solidFill>
                <a:latin typeface="Aileron"/>
              </a:rPr>
              <a:t>kerja</a:t>
            </a:r>
            <a:r>
              <a:rPr lang="en-US" sz="2606" spc="255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2606" spc="255" dirty="0" err="1">
                <a:solidFill>
                  <a:srgbClr val="231F20"/>
                </a:solidFill>
                <a:latin typeface="Aileron"/>
              </a:rPr>
              <a:t>berkumpulan</a:t>
            </a:r>
            <a:r>
              <a:rPr lang="en-US" sz="2606" spc="255" dirty="0">
                <a:solidFill>
                  <a:srgbClr val="231F20"/>
                </a:solidFill>
                <a:latin typeface="Aileron"/>
              </a:rPr>
              <a:t>, </a:t>
            </a:r>
            <a:r>
              <a:rPr lang="en-US" sz="2606" spc="255" dirty="0" err="1">
                <a:solidFill>
                  <a:srgbClr val="231F20"/>
                </a:solidFill>
                <a:latin typeface="Aileron"/>
              </a:rPr>
              <a:t>setiap</a:t>
            </a:r>
            <a:r>
              <a:rPr lang="en-US" sz="2606" spc="255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2606" spc="255" dirty="0" err="1">
                <a:solidFill>
                  <a:srgbClr val="231F20"/>
                </a:solidFill>
                <a:latin typeface="Aileron"/>
              </a:rPr>
              <a:t>kumpulan</a:t>
            </a:r>
            <a:r>
              <a:rPr lang="en-US" sz="2606" spc="255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2606" spc="255" dirty="0" err="1">
                <a:solidFill>
                  <a:srgbClr val="231F20"/>
                </a:solidFill>
                <a:latin typeface="Aileron"/>
              </a:rPr>
              <a:t>mestilah</a:t>
            </a:r>
            <a:r>
              <a:rPr lang="en-US" sz="2606" spc="255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2606" spc="255" dirty="0" err="1">
                <a:solidFill>
                  <a:srgbClr val="231F20"/>
                </a:solidFill>
                <a:latin typeface="Aileron"/>
              </a:rPr>
              <a:t>mempunyai</a:t>
            </a:r>
            <a:r>
              <a:rPr lang="en-US" sz="2606" spc="255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2606" spc="255" dirty="0" err="1">
                <a:solidFill>
                  <a:srgbClr val="231F20"/>
                </a:solidFill>
                <a:latin typeface="Aileron"/>
              </a:rPr>
              <a:t>seorang</a:t>
            </a:r>
            <a:r>
              <a:rPr lang="en-US" sz="2606" spc="255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2606" spc="255" dirty="0">
                <a:solidFill>
                  <a:srgbClr val="231F20"/>
                </a:solidFill>
                <a:latin typeface="Aileron Italics"/>
              </a:rPr>
              <a:t>First Responder</a:t>
            </a:r>
            <a:r>
              <a:rPr lang="en-US" sz="2606" spc="255" dirty="0">
                <a:solidFill>
                  <a:srgbClr val="231F20"/>
                </a:solidFill>
                <a:latin typeface="Aileron"/>
              </a:rPr>
              <a:t> di </a:t>
            </a:r>
            <a:r>
              <a:rPr lang="en-US" sz="2606" spc="255" dirty="0" err="1">
                <a:solidFill>
                  <a:srgbClr val="231F20"/>
                </a:solidFill>
                <a:latin typeface="Aileron"/>
              </a:rPr>
              <a:t>setiap</a:t>
            </a:r>
            <a:r>
              <a:rPr lang="en-US" sz="2606" spc="255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2606" spc="255" dirty="0" err="1">
                <a:solidFill>
                  <a:srgbClr val="231F20"/>
                </a:solidFill>
                <a:latin typeface="Aileron"/>
              </a:rPr>
              <a:t>syif</a:t>
            </a:r>
            <a:r>
              <a:rPr lang="en-US" sz="2606" spc="255" dirty="0">
                <a:solidFill>
                  <a:srgbClr val="231F20"/>
                </a:solidFill>
                <a:latin typeface="Aileron"/>
              </a:rPr>
              <a:t>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00478" y="2452785"/>
            <a:ext cx="16087043" cy="6805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25"/>
              </a:lnSpc>
            </a:pPr>
            <a:r>
              <a:rPr lang="en-US" sz="3402" spc="333">
                <a:solidFill>
                  <a:srgbClr val="231F20"/>
                </a:solidFill>
                <a:latin typeface="Aileron"/>
              </a:rPr>
              <a:t>Berpandukan Akta </a:t>
            </a:r>
            <a:r>
              <a:rPr lang="en-US" sz="3402" spc="333">
                <a:solidFill>
                  <a:srgbClr val="231F20"/>
                </a:solidFill>
                <a:latin typeface="Aileron Italics"/>
              </a:rPr>
              <a:t>section 15(1) of Occupational Safety &amp; Health Act 1994(Act 514)</a:t>
            </a:r>
            <a:r>
              <a:rPr lang="en-US" sz="3402" spc="333">
                <a:solidFill>
                  <a:srgbClr val="231F20"/>
                </a:solidFill>
                <a:latin typeface="Aileron"/>
              </a:rPr>
              <a:t> mengarahkan semua majikan supaya bertanggungjawab dengan sepenuhnya ke atas keselamatan semua pekerja di bawahnya dan dalam pemilihan kakitangan untuk tugas </a:t>
            </a:r>
            <a:r>
              <a:rPr lang="en-US" sz="3402" spc="333">
                <a:solidFill>
                  <a:srgbClr val="231F20"/>
                </a:solidFill>
                <a:latin typeface="Aileron Italics"/>
              </a:rPr>
              <a:t>First Responder</a:t>
            </a:r>
            <a:r>
              <a:rPr lang="en-US" sz="3402" spc="333">
                <a:solidFill>
                  <a:srgbClr val="231F20"/>
                </a:solidFill>
                <a:latin typeface="Aileron"/>
              </a:rPr>
              <a:t>, majikan boleh menggunakan kriteria seperti berikut;</a:t>
            </a:r>
          </a:p>
          <a:p>
            <a:pPr algn="just">
              <a:lnSpc>
                <a:spcPts val="4525"/>
              </a:lnSpc>
            </a:pPr>
            <a:endParaRPr lang="en-US" sz="3402" spc="333">
              <a:solidFill>
                <a:srgbClr val="231F20"/>
              </a:solidFill>
              <a:latin typeface="Aileron"/>
            </a:endParaRPr>
          </a:p>
          <a:p>
            <a:pPr marL="734612" lvl="1" indent="-367306">
              <a:lnSpc>
                <a:spcPts val="4525"/>
              </a:lnSpc>
              <a:buFont typeface="Arial"/>
              <a:buChar char="•"/>
            </a:pPr>
            <a:r>
              <a:rPr lang="en-US" sz="3402" spc="333">
                <a:solidFill>
                  <a:srgbClr val="231F20"/>
                </a:solidFill>
                <a:latin typeface="Aileron"/>
              </a:rPr>
              <a:t>Matang dan bertanggungjawab</a:t>
            </a:r>
          </a:p>
          <a:p>
            <a:pPr marL="734612" lvl="1" indent="-367306">
              <a:lnSpc>
                <a:spcPts val="4525"/>
              </a:lnSpc>
              <a:buFont typeface="Arial"/>
              <a:buChar char="•"/>
            </a:pPr>
            <a:r>
              <a:rPr lang="en-US" sz="3402" spc="333">
                <a:solidFill>
                  <a:srgbClr val="231F20"/>
                </a:solidFill>
                <a:latin typeface="Aileron"/>
              </a:rPr>
              <a:t>Sentiasa tenang semasa kecemasan</a:t>
            </a:r>
          </a:p>
          <a:p>
            <a:pPr marL="734612" lvl="1" indent="-367306">
              <a:lnSpc>
                <a:spcPts val="4525"/>
              </a:lnSpc>
              <a:buFont typeface="Arial"/>
              <a:buChar char="•"/>
            </a:pPr>
            <a:r>
              <a:rPr lang="en-US" sz="3402" spc="333">
                <a:solidFill>
                  <a:srgbClr val="231F20"/>
                </a:solidFill>
                <a:latin typeface="Aileron"/>
              </a:rPr>
              <a:t>Boleh meninggalkan pekerjaan serta merta untuk menjalankan perkhidmatan penyelamatan</a:t>
            </a:r>
          </a:p>
          <a:p>
            <a:pPr marL="734612" lvl="1" indent="-367306">
              <a:lnSpc>
                <a:spcPts val="4525"/>
              </a:lnSpc>
              <a:buFont typeface="Arial"/>
              <a:buChar char="•"/>
            </a:pPr>
            <a:r>
              <a:rPr lang="en-US" sz="3402" spc="333">
                <a:solidFill>
                  <a:srgbClr val="231F20"/>
                </a:solidFill>
                <a:latin typeface="Aileron"/>
              </a:rPr>
              <a:t>Terlatih dalam kursus yang diiktiraf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956922" y="1009650"/>
            <a:ext cx="16230600" cy="704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81"/>
              </a:lnSpc>
            </a:pPr>
            <a:r>
              <a:rPr lang="en-US" sz="4545" spc="22">
                <a:solidFill>
                  <a:srgbClr val="2B2C30"/>
                </a:solidFill>
                <a:latin typeface="Playfair Display Bold"/>
              </a:rPr>
              <a:t>AKTA DAN PERUNDANGAN </a:t>
            </a:r>
            <a:r>
              <a:rPr lang="en-US" sz="4545" spc="22">
                <a:solidFill>
                  <a:srgbClr val="2B2C30"/>
                </a:solidFill>
                <a:latin typeface="Playfair Display Bold Italics"/>
              </a:rPr>
              <a:t>FIRST RESPONDER</a:t>
            </a:r>
          </a:p>
        </p:txBody>
      </p:sp>
      <p:sp>
        <p:nvSpPr>
          <p:cNvPr id="4" name="Freeform 4"/>
          <p:cNvSpPr/>
          <p:nvPr/>
        </p:nvSpPr>
        <p:spPr>
          <a:xfrm>
            <a:off x="6108738" y="1580506"/>
            <a:ext cx="5926968" cy="7302871"/>
          </a:xfrm>
          <a:custGeom>
            <a:avLst/>
            <a:gdLst/>
            <a:ahLst/>
            <a:cxnLst/>
            <a:rect l="l" t="t" r="r" b="b"/>
            <a:pathLst>
              <a:path w="5926968" h="7302871">
                <a:moveTo>
                  <a:pt x="0" y="0"/>
                </a:moveTo>
                <a:lnTo>
                  <a:pt x="5926967" y="0"/>
                </a:lnTo>
                <a:lnTo>
                  <a:pt x="5926967" y="7302871"/>
                </a:lnTo>
                <a:lnTo>
                  <a:pt x="0" y="73028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08738" y="1580506"/>
            <a:ext cx="5926968" cy="7302871"/>
          </a:xfrm>
          <a:custGeom>
            <a:avLst/>
            <a:gdLst/>
            <a:ahLst/>
            <a:cxnLst/>
            <a:rect l="l" t="t" r="r" b="b"/>
            <a:pathLst>
              <a:path w="5926968" h="7302871">
                <a:moveTo>
                  <a:pt x="0" y="0"/>
                </a:moveTo>
                <a:lnTo>
                  <a:pt x="5926967" y="0"/>
                </a:lnTo>
                <a:lnTo>
                  <a:pt x="5926967" y="7302871"/>
                </a:lnTo>
                <a:lnTo>
                  <a:pt x="0" y="73028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999"/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flipH="1">
            <a:off x="1112176" y="6217081"/>
            <a:ext cx="16230600" cy="0"/>
          </a:xfrm>
          <a:prstGeom prst="line">
            <a:avLst/>
          </a:prstGeom>
          <a:ln w="28575" cap="flat">
            <a:solidFill>
              <a:srgbClr val="19315D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956922" y="1009650"/>
            <a:ext cx="16230600" cy="704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81"/>
              </a:lnSpc>
            </a:pPr>
            <a:r>
              <a:rPr lang="en-US" sz="4545" spc="22">
                <a:solidFill>
                  <a:srgbClr val="2B2C30"/>
                </a:solidFill>
                <a:latin typeface="Playfair Display Bold"/>
              </a:rPr>
              <a:t>AKTA DAN PERUNDANGAN </a:t>
            </a:r>
            <a:r>
              <a:rPr lang="en-US" sz="4545" spc="22">
                <a:solidFill>
                  <a:srgbClr val="2B2C30"/>
                </a:solidFill>
                <a:latin typeface="Playfair Display Bold Italics"/>
              </a:rPr>
              <a:t>FIRST RESPONDER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728635" y="3232445"/>
            <a:ext cx="10614141" cy="2741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05"/>
              </a:lnSpc>
            </a:pPr>
            <a:r>
              <a:rPr lang="en-US" sz="1861" dirty="0" err="1">
                <a:latin typeface="Aileron Bold"/>
              </a:rPr>
              <a:t>Seksyen</a:t>
            </a:r>
            <a:r>
              <a:rPr lang="en-US" sz="1861" dirty="0">
                <a:latin typeface="Aileron Bold"/>
              </a:rPr>
              <a:t> 5 sub 2(1)(c)</a:t>
            </a:r>
          </a:p>
          <a:p>
            <a:pPr marL="401830" lvl="1" indent="-200915">
              <a:lnSpc>
                <a:spcPts val="2605"/>
              </a:lnSpc>
              <a:buFont typeface="Arial"/>
              <a:buChar char="•"/>
            </a:pPr>
            <a:r>
              <a:rPr lang="en-US" sz="1861" dirty="0" err="1">
                <a:latin typeface="Aileron"/>
              </a:rPr>
              <a:t>Melaksanakan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khidmat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kemanusiaan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perlindungan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nyawa</a:t>
            </a:r>
            <a:r>
              <a:rPr lang="en-US" sz="1861" dirty="0">
                <a:latin typeface="Aileron"/>
              </a:rPr>
              <a:t> dan </a:t>
            </a:r>
            <a:r>
              <a:rPr lang="en-US" sz="1861" dirty="0" err="1">
                <a:latin typeface="Aileron"/>
              </a:rPr>
              <a:t>harta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benda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semasa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berlakunya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apa-apa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bencana</a:t>
            </a:r>
            <a:endParaRPr lang="en-US" sz="1861" dirty="0">
              <a:latin typeface="Aileron"/>
            </a:endParaRPr>
          </a:p>
          <a:p>
            <a:pPr>
              <a:lnSpc>
                <a:spcPts val="785"/>
              </a:lnSpc>
            </a:pPr>
            <a:endParaRPr lang="en-US" sz="1861" dirty="0">
              <a:latin typeface="Aileron"/>
            </a:endParaRPr>
          </a:p>
          <a:p>
            <a:pPr>
              <a:lnSpc>
                <a:spcPts val="2605"/>
              </a:lnSpc>
            </a:pPr>
            <a:r>
              <a:rPr lang="en-US" sz="1861" dirty="0" err="1">
                <a:latin typeface="Aileron Bold"/>
              </a:rPr>
              <a:t>Seksyen</a:t>
            </a:r>
            <a:r>
              <a:rPr lang="en-US" sz="1861" dirty="0">
                <a:latin typeface="Aileron Bold"/>
              </a:rPr>
              <a:t> 19</a:t>
            </a:r>
          </a:p>
          <a:p>
            <a:pPr marL="401830" lvl="1" indent="-200915">
              <a:lnSpc>
                <a:spcPts val="2605"/>
              </a:lnSpc>
              <a:buFont typeface="Arial"/>
              <a:buChar char="•"/>
            </a:pPr>
            <a:r>
              <a:rPr lang="en-US" sz="1861" dirty="0" err="1">
                <a:latin typeface="Aileron"/>
              </a:rPr>
              <a:t>Menerangkan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kuasa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pegawai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bomba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semasa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kecemasan</a:t>
            </a:r>
            <a:r>
              <a:rPr lang="en-US" sz="1861" dirty="0">
                <a:latin typeface="Aileron"/>
              </a:rPr>
              <a:t> yang </a:t>
            </a:r>
            <a:r>
              <a:rPr lang="en-US" sz="1861" dirty="0" err="1">
                <a:latin typeface="Aileron"/>
              </a:rPr>
              <a:t>tidak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melibatkan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kebakaran</a:t>
            </a:r>
            <a:endParaRPr lang="en-US" sz="1861" dirty="0">
              <a:latin typeface="Aileron"/>
            </a:endParaRPr>
          </a:p>
          <a:p>
            <a:pPr marL="401830" lvl="1" indent="-200915">
              <a:lnSpc>
                <a:spcPts val="2605"/>
              </a:lnSpc>
              <a:buFont typeface="Arial"/>
              <a:buChar char="•"/>
            </a:pPr>
            <a:r>
              <a:rPr lang="en-US" sz="1861" dirty="0" err="1">
                <a:latin typeface="Aileron"/>
              </a:rPr>
              <a:t>Dalam</a:t>
            </a:r>
            <a:r>
              <a:rPr lang="en-US" sz="1861" dirty="0">
                <a:latin typeface="Aileron"/>
              </a:rPr>
              <a:t> masa </a:t>
            </a:r>
            <a:r>
              <a:rPr lang="en-US" sz="1861" dirty="0" err="1">
                <a:latin typeface="Aileron"/>
              </a:rPr>
              <a:t>kecemasan</a:t>
            </a:r>
            <a:r>
              <a:rPr lang="en-US" sz="1861" dirty="0">
                <a:latin typeface="Aileron"/>
              </a:rPr>
              <a:t> yang </a:t>
            </a:r>
            <a:r>
              <a:rPr lang="en-US" sz="1861" dirty="0" err="1">
                <a:latin typeface="Aileron"/>
              </a:rPr>
              <a:t>tidak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melibatkan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kebakaran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atau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risiko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kebenaran</a:t>
            </a:r>
            <a:r>
              <a:rPr lang="en-US" sz="1861" dirty="0">
                <a:latin typeface="Aileron"/>
              </a:rPr>
              <a:t> </a:t>
            </a:r>
          </a:p>
          <a:p>
            <a:pPr marL="401830" lvl="1" indent="-200915">
              <a:lnSpc>
                <a:spcPts val="2605"/>
              </a:lnSpc>
              <a:buFont typeface="Arial"/>
              <a:buChar char="•"/>
            </a:pPr>
            <a:r>
              <a:rPr lang="en-US" sz="1861" dirty="0" err="1">
                <a:latin typeface="Aileron"/>
              </a:rPr>
              <a:t>kuasa</a:t>
            </a:r>
            <a:r>
              <a:rPr lang="en-US" sz="1861" dirty="0">
                <a:latin typeface="Aileron"/>
              </a:rPr>
              <a:t> yang </a:t>
            </a:r>
            <a:r>
              <a:rPr lang="en-US" sz="1861" dirty="0" err="1">
                <a:latin typeface="Aileron"/>
              </a:rPr>
              <a:t>tersebut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dalam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seksyen</a:t>
            </a:r>
            <a:r>
              <a:rPr lang="en-US" sz="1861" dirty="0">
                <a:latin typeface="Aileron"/>
              </a:rPr>
              <a:t> 18 </a:t>
            </a:r>
            <a:r>
              <a:rPr lang="en-US" sz="1861" dirty="0" err="1">
                <a:latin typeface="Aileron"/>
              </a:rPr>
              <a:t>hendaklah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dijalankan</a:t>
            </a:r>
            <a:r>
              <a:rPr lang="en-US" sz="1861" dirty="0">
                <a:latin typeface="Aileron"/>
              </a:rPr>
              <a:t> mana-mana </a:t>
            </a:r>
            <a:r>
              <a:rPr lang="en-US" sz="1861" dirty="0" err="1">
                <a:latin typeface="Aileron"/>
              </a:rPr>
              <a:t>pegawai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bomba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jika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dia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terdapat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bahawa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nyawa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atau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harta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benda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dalam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keadaan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bahaya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hampir</a:t>
            </a:r>
            <a:r>
              <a:rPr lang="en-US" sz="1861" dirty="0">
                <a:latin typeface="Aileron"/>
              </a:rPr>
              <a:t>.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112176" y="3270545"/>
            <a:ext cx="4746841" cy="1998893"/>
            <a:chOff x="0" y="0"/>
            <a:chExt cx="6329121" cy="2665191"/>
          </a:xfrm>
        </p:grpSpPr>
        <p:sp>
          <p:nvSpPr>
            <p:cNvPr id="7" name="TextBox 7"/>
            <p:cNvSpPr txBox="1"/>
            <p:nvPr/>
          </p:nvSpPr>
          <p:spPr>
            <a:xfrm>
              <a:off x="1633285" y="341689"/>
              <a:ext cx="4695835" cy="14901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29"/>
                </a:lnSpc>
              </a:pPr>
              <a:r>
                <a:rPr lang="en-US" sz="2484">
                  <a:solidFill>
                    <a:srgbClr val="1E2027"/>
                  </a:solidFill>
                  <a:latin typeface="Aileron Bold"/>
                </a:rPr>
                <a:t>AKTA PERKHIDMATAN BOMBA 341  </a:t>
              </a:r>
            </a:p>
            <a:p>
              <a:pPr>
                <a:lnSpc>
                  <a:spcPts val="2449"/>
                </a:lnSpc>
              </a:pPr>
              <a:r>
                <a:rPr lang="en-US" sz="1884">
                  <a:solidFill>
                    <a:srgbClr val="1E2027"/>
                  </a:solidFill>
                  <a:latin typeface="Aileron"/>
                </a:rPr>
                <a:t>(rujukan Buku Akta Bomba 341)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2245589" cy="27223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456"/>
                </a:lnSpc>
              </a:pPr>
              <a:r>
                <a:rPr lang="en-US" sz="13165" spc="65">
                  <a:solidFill>
                    <a:srgbClr val="2B2C30"/>
                  </a:solidFill>
                  <a:latin typeface="League Spartan"/>
                </a:rPr>
                <a:t>1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28700" y="6624102"/>
            <a:ext cx="10466253" cy="2638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1830" lvl="1" indent="-200915">
              <a:lnSpc>
                <a:spcPts val="2605"/>
              </a:lnSpc>
              <a:buFont typeface="Arial"/>
              <a:buChar char="•"/>
            </a:pPr>
            <a:r>
              <a:rPr lang="en-US" sz="1861" dirty="0" err="1">
                <a:latin typeface="Aileron"/>
              </a:rPr>
              <a:t>Melibatkan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kakitangan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Jabatan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beruniform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atau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>
                <a:latin typeface="Aileron Italics"/>
              </a:rPr>
              <a:t>‘Essential Service’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seperti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Bomba</a:t>
            </a:r>
            <a:r>
              <a:rPr lang="en-US" sz="1861" dirty="0">
                <a:latin typeface="Aileron"/>
              </a:rPr>
              <a:t>, Polis, </a:t>
            </a:r>
            <a:r>
              <a:rPr lang="en-US" sz="1861" dirty="0" err="1">
                <a:latin typeface="Aileron"/>
              </a:rPr>
              <a:t>Pertahanan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Awam</a:t>
            </a:r>
            <a:r>
              <a:rPr lang="en-US" sz="1861" dirty="0">
                <a:latin typeface="Aileron"/>
              </a:rPr>
              <a:t> &amp; lain – lain </a:t>
            </a:r>
            <a:r>
              <a:rPr lang="en-US" sz="1861" dirty="0" err="1">
                <a:latin typeface="Aileron"/>
              </a:rPr>
              <a:t>dalam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memberikan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perawatan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kecemasan</a:t>
            </a:r>
            <a:r>
              <a:rPr lang="en-US" sz="1861" dirty="0">
                <a:latin typeface="Aileron"/>
              </a:rPr>
              <a:t> di </a:t>
            </a:r>
            <a:r>
              <a:rPr lang="en-US" sz="1861" dirty="0" err="1">
                <a:latin typeface="Aileron"/>
              </a:rPr>
              <a:t>tempat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kejadian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mengikut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kemahiran</a:t>
            </a:r>
            <a:r>
              <a:rPr lang="en-US" sz="1861" dirty="0">
                <a:latin typeface="Aileron"/>
              </a:rPr>
              <a:t> dan </a:t>
            </a:r>
            <a:r>
              <a:rPr lang="en-US" sz="1861" dirty="0" err="1">
                <a:latin typeface="Aileron"/>
              </a:rPr>
              <a:t>latihan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mereka</a:t>
            </a:r>
            <a:r>
              <a:rPr lang="en-US" sz="1861" dirty="0">
                <a:latin typeface="Aileron"/>
              </a:rPr>
              <a:t>.</a:t>
            </a:r>
          </a:p>
          <a:p>
            <a:pPr>
              <a:lnSpc>
                <a:spcPts val="2605"/>
              </a:lnSpc>
            </a:pPr>
            <a:endParaRPr lang="en-US" sz="1861" dirty="0">
              <a:latin typeface="Aileron"/>
            </a:endParaRPr>
          </a:p>
          <a:p>
            <a:pPr marL="401830" lvl="1" indent="-200915">
              <a:lnSpc>
                <a:spcPts val="2605"/>
              </a:lnSpc>
              <a:buFont typeface="Arial"/>
              <a:buChar char="•"/>
            </a:pPr>
            <a:r>
              <a:rPr lang="en-US" sz="1861" dirty="0" err="1">
                <a:latin typeface="Aileron"/>
              </a:rPr>
              <a:t>Tindakan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mahkamah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boleh</a:t>
            </a:r>
            <a:r>
              <a:rPr lang="en-US" sz="1861" dirty="0">
                <a:latin typeface="Aileron"/>
              </a:rPr>
              <a:t> di </a:t>
            </a:r>
            <a:r>
              <a:rPr lang="en-US" sz="1861" dirty="0" err="1">
                <a:latin typeface="Aileron"/>
              </a:rPr>
              <a:t>ambil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terhadap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anggota</a:t>
            </a:r>
            <a:r>
              <a:rPr lang="en-US" sz="1861" dirty="0">
                <a:latin typeface="Aileron"/>
              </a:rPr>
              <a:t> yang </a:t>
            </a:r>
            <a:r>
              <a:rPr lang="en-US" sz="1861" dirty="0" err="1">
                <a:latin typeface="Aileron"/>
              </a:rPr>
              <a:t>tidak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menjalankan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tugas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dengan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cekap</a:t>
            </a:r>
            <a:r>
              <a:rPr lang="en-US" sz="1861" dirty="0">
                <a:latin typeface="Aileron"/>
              </a:rPr>
              <a:t>, </a:t>
            </a:r>
            <a:r>
              <a:rPr lang="en-US" sz="1861" dirty="0" err="1">
                <a:latin typeface="Aileron"/>
              </a:rPr>
              <a:t>cuai</a:t>
            </a:r>
            <a:r>
              <a:rPr lang="en-US" sz="1861" dirty="0">
                <a:latin typeface="Aileron"/>
              </a:rPr>
              <a:t>. </a:t>
            </a:r>
            <a:r>
              <a:rPr lang="en-US" sz="1861" dirty="0" err="1">
                <a:latin typeface="Aileron"/>
              </a:rPr>
              <a:t>Tetapi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jikalau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pegawai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tersebut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telah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bertindak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dengan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ikhlas</a:t>
            </a:r>
            <a:r>
              <a:rPr lang="en-US" sz="1861" dirty="0">
                <a:latin typeface="Aileron"/>
              </a:rPr>
              <a:t> dan </a:t>
            </a:r>
            <a:r>
              <a:rPr lang="en-US" sz="1861" dirty="0" err="1">
                <a:latin typeface="Aileron"/>
              </a:rPr>
              <a:t>sebaik</a:t>
            </a:r>
            <a:r>
              <a:rPr lang="en-US" sz="1861" dirty="0">
                <a:latin typeface="Aileron"/>
              </a:rPr>
              <a:t> yang </a:t>
            </a:r>
            <a:r>
              <a:rPr lang="en-US" sz="1861" dirty="0" err="1">
                <a:latin typeface="Aileron"/>
              </a:rPr>
              <a:t>boleh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dijalankan</a:t>
            </a:r>
            <a:r>
              <a:rPr lang="en-US" sz="1861" dirty="0">
                <a:latin typeface="Aileron"/>
              </a:rPr>
              <a:t>, </a:t>
            </a:r>
            <a:r>
              <a:rPr lang="en-US" sz="1861" dirty="0" err="1">
                <a:latin typeface="Aileron"/>
              </a:rPr>
              <a:t>akta</a:t>
            </a:r>
            <a:r>
              <a:rPr lang="en-US" sz="1861" dirty="0">
                <a:latin typeface="Aileron Italics"/>
              </a:rPr>
              <a:t> ‘Duty to Act’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boleh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melindunginya</a:t>
            </a:r>
            <a:r>
              <a:rPr lang="en-US" sz="1861" dirty="0">
                <a:latin typeface="Aileron"/>
              </a:rPr>
              <a:t>.</a:t>
            </a:r>
          </a:p>
          <a:p>
            <a:pPr>
              <a:lnSpc>
                <a:spcPts val="2605"/>
              </a:lnSpc>
            </a:pPr>
            <a:endParaRPr lang="en-US" sz="1861" dirty="0">
              <a:solidFill>
                <a:srgbClr val="686D76"/>
              </a:solidFill>
              <a:latin typeface="Aileron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2286072" y="7530518"/>
            <a:ext cx="3388832" cy="403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254"/>
              </a:lnSpc>
            </a:pPr>
            <a:r>
              <a:rPr lang="en-US" sz="2484">
                <a:solidFill>
                  <a:srgbClr val="1E2027"/>
                </a:solidFill>
                <a:latin typeface="Aileron Bold"/>
              </a:rPr>
              <a:t>DUTY TO ACT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674904" y="6610005"/>
            <a:ext cx="1111915" cy="2139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91"/>
              </a:lnSpc>
            </a:pPr>
            <a:r>
              <a:rPr lang="en-US" sz="13199" spc="65">
                <a:solidFill>
                  <a:srgbClr val="2B2C30"/>
                </a:solidFill>
                <a:latin typeface="League Spartan"/>
              </a:rPr>
              <a:t>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2354727"/>
            <a:ext cx="12159077" cy="487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6"/>
              </a:lnSpc>
            </a:pPr>
            <a:r>
              <a:rPr lang="en-US" sz="2202" spc="215" dirty="0" err="1">
                <a:solidFill>
                  <a:srgbClr val="231F20"/>
                </a:solidFill>
                <a:latin typeface="Aileron Bold"/>
              </a:rPr>
              <a:t>Berikut</a:t>
            </a:r>
            <a:r>
              <a:rPr lang="en-US" sz="2202" spc="215" dirty="0">
                <a:solidFill>
                  <a:srgbClr val="231F20"/>
                </a:solidFill>
                <a:latin typeface="Aileron Bold"/>
              </a:rPr>
              <a:t> </a:t>
            </a:r>
            <a:r>
              <a:rPr lang="en-US" sz="2202" spc="215" dirty="0" err="1">
                <a:solidFill>
                  <a:srgbClr val="231F20"/>
                </a:solidFill>
                <a:latin typeface="Aileron Bold"/>
              </a:rPr>
              <a:t>adalah</a:t>
            </a:r>
            <a:r>
              <a:rPr lang="en-US" sz="2202" spc="215" dirty="0">
                <a:solidFill>
                  <a:srgbClr val="231F20"/>
                </a:solidFill>
                <a:latin typeface="Aileron Bold"/>
              </a:rPr>
              <a:t> </a:t>
            </a:r>
            <a:r>
              <a:rPr lang="en-US" sz="2202" spc="215" dirty="0" err="1">
                <a:solidFill>
                  <a:srgbClr val="FF0000"/>
                </a:solidFill>
                <a:latin typeface="Aileron Bold"/>
              </a:rPr>
              <a:t>Akta</a:t>
            </a:r>
            <a:r>
              <a:rPr lang="en-US" sz="2202" spc="215" dirty="0">
                <a:solidFill>
                  <a:srgbClr val="231F20"/>
                </a:solidFill>
                <a:latin typeface="Aileron Bold"/>
              </a:rPr>
              <a:t> yang </a:t>
            </a:r>
            <a:r>
              <a:rPr lang="en-US" sz="2202" spc="215" dirty="0" err="1">
                <a:solidFill>
                  <a:srgbClr val="231F20"/>
                </a:solidFill>
                <a:latin typeface="Aileron Bold"/>
              </a:rPr>
              <a:t>berkaitan</a:t>
            </a:r>
            <a:r>
              <a:rPr lang="en-US" sz="2202" spc="215" dirty="0">
                <a:solidFill>
                  <a:srgbClr val="231F20"/>
                </a:solidFill>
                <a:latin typeface="Aileron Bold"/>
              </a:rPr>
              <a:t> </a:t>
            </a:r>
            <a:r>
              <a:rPr lang="en-US" sz="2202" spc="215" dirty="0" err="1">
                <a:solidFill>
                  <a:srgbClr val="231F20"/>
                </a:solidFill>
                <a:latin typeface="Aileron Bold"/>
              </a:rPr>
              <a:t>dengan</a:t>
            </a:r>
            <a:r>
              <a:rPr lang="en-US" sz="2202" spc="215" dirty="0">
                <a:solidFill>
                  <a:srgbClr val="231F20"/>
                </a:solidFill>
                <a:latin typeface="Aileron Bold"/>
              </a:rPr>
              <a:t> </a:t>
            </a:r>
            <a:r>
              <a:rPr lang="en-US" sz="2202" spc="215" dirty="0">
                <a:solidFill>
                  <a:srgbClr val="FF0000"/>
                </a:solidFill>
                <a:latin typeface="Aileron Bold Italics"/>
              </a:rPr>
              <a:t>First Responder </a:t>
            </a:r>
            <a:r>
              <a:rPr lang="en-US" sz="2202" spc="215" dirty="0" err="1">
                <a:solidFill>
                  <a:srgbClr val="231F20"/>
                </a:solidFill>
                <a:latin typeface="Aileron Bold"/>
              </a:rPr>
              <a:t>iaitu</a:t>
            </a:r>
            <a:r>
              <a:rPr lang="en-US" sz="2202" spc="215" dirty="0">
                <a:solidFill>
                  <a:srgbClr val="231F20"/>
                </a:solidFill>
                <a:latin typeface="Aileron Bold"/>
              </a:rPr>
              <a:t> :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08738" y="1580506"/>
            <a:ext cx="5926968" cy="7302871"/>
          </a:xfrm>
          <a:custGeom>
            <a:avLst/>
            <a:gdLst/>
            <a:ahLst/>
            <a:cxnLst/>
            <a:rect l="l" t="t" r="r" b="b"/>
            <a:pathLst>
              <a:path w="5926968" h="7302871">
                <a:moveTo>
                  <a:pt x="0" y="0"/>
                </a:moveTo>
                <a:lnTo>
                  <a:pt x="5926967" y="0"/>
                </a:lnTo>
                <a:lnTo>
                  <a:pt x="5926967" y="7302871"/>
                </a:lnTo>
                <a:lnTo>
                  <a:pt x="0" y="73028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999"/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flipH="1">
            <a:off x="1028700" y="4128573"/>
            <a:ext cx="16230600" cy="0"/>
          </a:xfrm>
          <a:prstGeom prst="line">
            <a:avLst/>
          </a:prstGeom>
          <a:ln w="28575" cap="flat">
            <a:solidFill>
              <a:srgbClr val="19315D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2593593" y="1000125"/>
            <a:ext cx="2765914" cy="816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29"/>
              </a:lnSpc>
            </a:pPr>
            <a:r>
              <a:rPr lang="en-US" sz="2484">
                <a:solidFill>
                  <a:srgbClr val="1E2027"/>
                </a:solidFill>
                <a:latin typeface="Aileron Bold Italics"/>
              </a:rPr>
              <a:t>GOOD SAMARITAN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359507" y="894454"/>
            <a:ext cx="11899793" cy="2972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1574" lvl="1" indent="-200787" algn="just">
              <a:lnSpc>
                <a:spcPts val="2604"/>
              </a:lnSpc>
              <a:buFont typeface="Arial"/>
              <a:buChar char="•"/>
            </a:pPr>
            <a:r>
              <a:rPr lang="en-US" sz="1860" dirty="0" err="1">
                <a:latin typeface="Aileron"/>
              </a:rPr>
              <a:t>Akta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ini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ialah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satu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akta</a:t>
            </a:r>
            <a:r>
              <a:rPr lang="en-US" sz="1860" dirty="0">
                <a:latin typeface="Aileron"/>
              </a:rPr>
              <a:t> yang </a:t>
            </a:r>
            <a:r>
              <a:rPr lang="en-US" sz="1860" dirty="0" err="1">
                <a:latin typeface="Aileron"/>
              </a:rPr>
              <a:t>diiktirafkan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untuk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melindungi</a:t>
            </a:r>
            <a:r>
              <a:rPr lang="en-US" sz="1860" dirty="0">
                <a:latin typeface="Aileron"/>
              </a:rPr>
              <a:t> orang </a:t>
            </a:r>
            <a:r>
              <a:rPr lang="en-US" sz="1860" dirty="0" err="1">
                <a:latin typeface="Aileron"/>
              </a:rPr>
              <a:t>awam</a:t>
            </a:r>
            <a:r>
              <a:rPr lang="en-US" sz="1860" dirty="0">
                <a:latin typeface="Aileron"/>
              </a:rPr>
              <a:t> yang </a:t>
            </a:r>
            <a:r>
              <a:rPr lang="en-US" sz="1860" dirty="0" err="1">
                <a:latin typeface="Aileron"/>
              </a:rPr>
              <a:t>memberikan</a:t>
            </a:r>
            <a:r>
              <a:rPr lang="en-US" sz="1860" dirty="0">
                <a:latin typeface="Aileron"/>
              </a:rPr>
              <a:t>  </a:t>
            </a:r>
            <a:r>
              <a:rPr lang="en-US" sz="1860" dirty="0" err="1">
                <a:latin typeface="Aileron"/>
              </a:rPr>
              <a:t>pertolongan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cemas</a:t>
            </a:r>
            <a:r>
              <a:rPr lang="en-US" sz="1860" dirty="0">
                <a:latin typeface="Aileron"/>
              </a:rPr>
              <a:t> di </a:t>
            </a:r>
            <a:r>
              <a:rPr lang="en-US" sz="1860" dirty="0" err="1">
                <a:latin typeface="Aileron"/>
              </a:rPr>
              <a:t>tempat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kejadian</a:t>
            </a:r>
            <a:r>
              <a:rPr lang="en-US" sz="1860" dirty="0">
                <a:latin typeface="Aileron"/>
              </a:rPr>
              <a:t>. </a:t>
            </a:r>
            <a:r>
              <a:rPr lang="en-US" sz="1860" dirty="0" err="1">
                <a:latin typeface="Aileron"/>
              </a:rPr>
              <a:t>Namun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pengiktirafan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tersebut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mungkin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berbeza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dari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satu</a:t>
            </a:r>
            <a:r>
              <a:rPr lang="en-US" sz="1860" dirty="0">
                <a:latin typeface="Aileron"/>
              </a:rPr>
              <a:t> negara dan yang lain.</a:t>
            </a:r>
          </a:p>
          <a:p>
            <a:pPr marL="401574" lvl="1" indent="-200787" algn="just">
              <a:lnSpc>
                <a:spcPts val="2604"/>
              </a:lnSpc>
              <a:buFont typeface="Arial"/>
              <a:buChar char="•"/>
            </a:pPr>
            <a:r>
              <a:rPr lang="en-US" sz="1860" dirty="0" err="1">
                <a:latin typeface="Aileron"/>
              </a:rPr>
              <a:t>Seorang</a:t>
            </a:r>
            <a:r>
              <a:rPr lang="en-US" sz="1860" dirty="0">
                <a:latin typeface="Aileron"/>
              </a:rPr>
              <a:t> yang </a:t>
            </a:r>
            <a:r>
              <a:rPr lang="en-US" sz="1860" dirty="0" err="1">
                <a:latin typeface="Aileron"/>
              </a:rPr>
              <a:t>waras</a:t>
            </a:r>
            <a:r>
              <a:rPr lang="en-US" sz="1860" dirty="0">
                <a:latin typeface="Aileron"/>
              </a:rPr>
              <a:t> dan </a:t>
            </a:r>
            <a:r>
              <a:rPr lang="en-US" sz="1860" dirty="0" err="1">
                <a:latin typeface="Aileron"/>
              </a:rPr>
              <a:t>bertanggungjawab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memberi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pertolongan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kecemasan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dengan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ikhlas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kepada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pesakit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dalam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keadaan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kecemasan</a:t>
            </a:r>
            <a:r>
              <a:rPr lang="en-US" sz="1860" dirty="0">
                <a:latin typeface="Aileron"/>
              </a:rPr>
              <a:t> di </a:t>
            </a:r>
            <a:r>
              <a:rPr lang="en-US" sz="1860" dirty="0" err="1">
                <a:latin typeface="Aileron"/>
              </a:rPr>
              <a:t>luar</a:t>
            </a:r>
            <a:r>
              <a:rPr lang="en-US" sz="1860" dirty="0">
                <a:latin typeface="Aileron"/>
              </a:rPr>
              <a:t> hospital </a:t>
            </a:r>
            <a:r>
              <a:rPr lang="en-US" sz="1860" dirty="0" err="1">
                <a:latin typeface="Aileron"/>
              </a:rPr>
              <a:t>dengan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keizinan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pesakit</a:t>
            </a:r>
            <a:r>
              <a:rPr lang="en-US" sz="1860" dirty="0">
                <a:latin typeface="Aileron"/>
              </a:rPr>
              <a:t>, </a:t>
            </a:r>
            <a:r>
              <a:rPr lang="en-US" sz="1860" dirty="0" err="1">
                <a:latin typeface="Aileron"/>
              </a:rPr>
              <a:t>perkhidmatannya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boleh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dilindungi</a:t>
            </a:r>
            <a:r>
              <a:rPr lang="en-US" sz="1860" dirty="0">
                <a:latin typeface="Aileron"/>
              </a:rPr>
              <a:t> oleh </a:t>
            </a:r>
            <a:r>
              <a:rPr lang="en-US" sz="1860" dirty="0" err="1">
                <a:latin typeface="Aileron"/>
              </a:rPr>
              <a:t>akta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>
                <a:latin typeface="Aileron Italics"/>
              </a:rPr>
              <a:t>‘Good Samaritan’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jika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timbul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masalah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berkaitan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perawatannya</a:t>
            </a:r>
            <a:r>
              <a:rPr lang="en-US" sz="1860" dirty="0">
                <a:latin typeface="Aileron"/>
              </a:rPr>
              <a:t>.</a:t>
            </a:r>
          </a:p>
          <a:p>
            <a:pPr marL="401574" lvl="1" indent="-200787" algn="just">
              <a:lnSpc>
                <a:spcPts val="2604"/>
              </a:lnSpc>
              <a:buFont typeface="Arial"/>
              <a:buChar char="•"/>
            </a:pPr>
            <a:r>
              <a:rPr lang="en-US" sz="1860" dirty="0" err="1">
                <a:latin typeface="Aileron"/>
              </a:rPr>
              <a:t>Kriteria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perlindungan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dibawah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akta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ini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adalah</a:t>
            </a:r>
            <a:r>
              <a:rPr lang="en-US" sz="1860" dirty="0">
                <a:latin typeface="Aileron"/>
              </a:rPr>
              <a:t>;</a:t>
            </a:r>
          </a:p>
          <a:p>
            <a:pPr marL="803148" lvl="2" indent="-267716" algn="just">
              <a:lnSpc>
                <a:spcPts val="2604"/>
              </a:lnSpc>
              <a:buFont typeface="Arial"/>
              <a:buChar char="⚬"/>
            </a:pPr>
            <a:r>
              <a:rPr lang="en-US" sz="1860" dirty="0" err="1">
                <a:latin typeface="Aileron"/>
              </a:rPr>
              <a:t>Tidak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melakukan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perawatan</a:t>
            </a:r>
            <a:r>
              <a:rPr lang="en-US" sz="1860" dirty="0">
                <a:latin typeface="Aileron"/>
              </a:rPr>
              <a:t> yang </a:t>
            </a:r>
            <a:r>
              <a:rPr lang="en-US" sz="1860" dirty="0" err="1">
                <a:latin typeface="Aileron"/>
              </a:rPr>
              <a:t>lebih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dari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kemahiran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terlatih</a:t>
            </a:r>
            <a:r>
              <a:rPr lang="en-US" sz="1860" dirty="0">
                <a:latin typeface="Aileron"/>
              </a:rPr>
              <a:t>.</a:t>
            </a:r>
          </a:p>
          <a:p>
            <a:pPr marL="803148" lvl="2" indent="-267716" algn="just">
              <a:lnSpc>
                <a:spcPts val="2604"/>
              </a:lnSpc>
              <a:buFont typeface="Arial"/>
              <a:buChar char="⚬"/>
            </a:pPr>
            <a:r>
              <a:rPr lang="en-US" sz="1860" dirty="0" err="1">
                <a:latin typeface="Aileron"/>
              </a:rPr>
              <a:t>Tidak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menghentikan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perawatan</a:t>
            </a:r>
            <a:r>
              <a:rPr lang="en-US" sz="1860" dirty="0">
                <a:latin typeface="Aileron"/>
              </a:rPr>
              <a:t> yang </a:t>
            </a:r>
            <a:r>
              <a:rPr lang="en-US" sz="1860" dirty="0" err="1">
                <a:latin typeface="Aileron"/>
              </a:rPr>
              <a:t>dimulakan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dengan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tiba</a:t>
            </a:r>
            <a:r>
              <a:rPr lang="en-US" sz="1860" dirty="0">
                <a:latin typeface="Aileron"/>
              </a:rPr>
              <a:t>–</a:t>
            </a:r>
            <a:r>
              <a:rPr lang="en-US" sz="1860" dirty="0" err="1">
                <a:latin typeface="Aileron"/>
              </a:rPr>
              <a:t>tiba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tanpa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mengira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keselamatan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pesakit</a:t>
            </a:r>
            <a:r>
              <a:rPr lang="en-US" sz="1860" dirty="0">
                <a:latin typeface="Aileron"/>
              </a:rPr>
              <a:t>.</a:t>
            </a:r>
          </a:p>
          <a:p>
            <a:pPr marL="803148" lvl="2" indent="-267716" algn="just">
              <a:lnSpc>
                <a:spcPts val="2604"/>
              </a:lnSpc>
              <a:buFont typeface="Arial"/>
              <a:buChar char="⚬"/>
            </a:pPr>
            <a:r>
              <a:rPr lang="en-US" sz="1860" dirty="0" err="1">
                <a:latin typeface="Aileron"/>
              </a:rPr>
              <a:t>Bertindak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dengan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bertanggungjawab</a:t>
            </a:r>
            <a:r>
              <a:rPr lang="en-US" sz="1860" dirty="0">
                <a:latin typeface="Aileron"/>
              </a:rPr>
              <a:t>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875404"/>
            <a:ext cx="1684192" cy="2056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56"/>
              </a:lnSpc>
            </a:pPr>
            <a:r>
              <a:rPr lang="en-US" sz="13165" spc="65">
                <a:solidFill>
                  <a:srgbClr val="2B2C30"/>
                </a:solidFill>
                <a:latin typeface="League Spartan"/>
              </a:rPr>
              <a:t>3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4414909"/>
            <a:ext cx="12350878" cy="5306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04"/>
              </a:lnSpc>
            </a:pPr>
            <a:r>
              <a:rPr lang="en-US" sz="1860" dirty="0" err="1">
                <a:latin typeface="Aileron"/>
              </a:rPr>
              <a:t>Seseorang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itu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perlu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mendapatkan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perlindungan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kebenaran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secara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lisan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atau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bertulis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mesti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diperolehi</a:t>
            </a:r>
            <a:r>
              <a:rPr lang="en-US" sz="1860" dirty="0">
                <a:latin typeface="Aileron"/>
              </a:rPr>
              <a:t>. </a:t>
            </a:r>
            <a:r>
              <a:rPr lang="en-US" sz="1860" dirty="0" err="1">
                <a:latin typeface="Aileron"/>
              </a:rPr>
              <a:t>Dalam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perlindungan</a:t>
            </a:r>
            <a:r>
              <a:rPr lang="en-US" sz="1860" dirty="0">
                <a:latin typeface="Aileron Italics"/>
              </a:rPr>
              <a:t> ‘Civil’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setiap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penyentuhan</a:t>
            </a:r>
            <a:r>
              <a:rPr lang="en-US" sz="1860" dirty="0">
                <a:latin typeface="Aileron"/>
              </a:rPr>
              <a:t> badan yang </a:t>
            </a:r>
            <a:r>
              <a:rPr lang="en-US" sz="1860" dirty="0" err="1">
                <a:latin typeface="Aileron"/>
              </a:rPr>
              <a:t>dibuat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tanpa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izin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mangsa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boleh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dikategorikan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dibawah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Akta</a:t>
            </a:r>
            <a:r>
              <a:rPr lang="en-US" sz="1860" dirty="0">
                <a:latin typeface="Aileron"/>
              </a:rPr>
              <a:t> ‘</a:t>
            </a:r>
            <a:r>
              <a:rPr lang="en-US" sz="1860" dirty="0" err="1">
                <a:latin typeface="Aileron"/>
              </a:rPr>
              <a:t>Dera</a:t>
            </a:r>
            <a:r>
              <a:rPr lang="en-US" sz="1860" dirty="0">
                <a:latin typeface="Aileron"/>
              </a:rPr>
              <a:t>’ </a:t>
            </a:r>
            <a:r>
              <a:rPr lang="en-US" sz="1860" dirty="0">
                <a:latin typeface="Aileron Italics"/>
              </a:rPr>
              <a:t>Assault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atau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>
                <a:latin typeface="Aileron Italics"/>
              </a:rPr>
              <a:t>Battery</a:t>
            </a:r>
            <a:r>
              <a:rPr lang="en-US" sz="1860" dirty="0">
                <a:latin typeface="Aileron"/>
              </a:rPr>
              <a:t>. Oleh </a:t>
            </a:r>
            <a:r>
              <a:rPr lang="en-US" sz="1860" dirty="0" err="1">
                <a:latin typeface="Aileron"/>
              </a:rPr>
              <a:t>itu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sebelum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seseorang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itu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memulakan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perawatan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dikehendaki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meminta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kebenaran</a:t>
            </a:r>
            <a:r>
              <a:rPr lang="en-US" sz="1860" dirty="0">
                <a:latin typeface="Aileron"/>
              </a:rPr>
              <a:t>. </a:t>
            </a:r>
            <a:r>
              <a:rPr lang="en-US" sz="1860" dirty="0" err="1">
                <a:latin typeface="Aileron"/>
              </a:rPr>
              <a:t>Terdapat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beberapa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bentuk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kebenaran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>
                <a:latin typeface="Aileron Italics"/>
              </a:rPr>
              <a:t>(Consent) </a:t>
            </a:r>
            <a:r>
              <a:rPr lang="en-US" sz="1860" dirty="0">
                <a:latin typeface="Aileron"/>
              </a:rPr>
              <a:t>yang </a:t>
            </a:r>
            <a:r>
              <a:rPr lang="en-US" sz="1860" dirty="0" err="1">
                <a:latin typeface="Aileron"/>
              </a:rPr>
              <a:t>boleh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diperolehi</a:t>
            </a:r>
            <a:r>
              <a:rPr lang="en-US" sz="1860" dirty="0">
                <a:latin typeface="Aileron"/>
              </a:rPr>
              <a:t>.</a:t>
            </a:r>
          </a:p>
          <a:p>
            <a:pPr>
              <a:lnSpc>
                <a:spcPts val="2604"/>
              </a:lnSpc>
            </a:pPr>
            <a:endParaRPr lang="en-US" sz="1860" dirty="0">
              <a:latin typeface="Aileron"/>
            </a:endParaRPr>
          </a:p>
          <a:p>
            <a:pPr>
              <a:lnSpc>
                <a:spcPts val="2604"/>
              </a:lnSpc>
            </a:pPr>
            <a:r>
              <a:rPr lang="en-US" sz="1860" dirty="0" err="1">
                <a:latin typeface="Aileron Bold"/>
              </a:rPr>
              <a:t>Kebenaran</a:t>
            </a:r>
            <a:r>
              <a:rPr lang="en-US" sz="1860" dirty="0">
                <a:latin typeface="Aileron Bold"/>
              </a:rPr>
              <a:t> </a:t>
            </a:r>
            <a:r>
              <a:rPr lang="en-US" sz="1860" dirty="0" err="1">
                <a:latin typeface="Aileron Bold"/>
              </a:rPr>
              <a:t>Diberitahu</a:t>
            </a:r>
            <a:r>
              <a:rPr lang="en-US" sz="1860" dirty="0">
                <a:latin typeface="Aileron Bold"/>
              </a:rPr>
              <a:t> </a:t>
            </a:r>
            <a:r>
              <a:rPr lang="en-US" sz="1860" dirty="0">
                <a:latin typeface="Aileron Bold Italics"/>
              </a:rPr>
              <a:t>(Informed/Actual Consent)</a:t>
            </a:r>
          </a:p>
          <a:p>
            <a:pPr marL="401574" lvl="1" indent="-200787" algn="just">
              <a:lnSpc>
                <a:spcPts val="2604"/>
              </a:lnSpc>
              <a:buFont typeface="Arial"/>
              <a:buChar char="•"/>
            </a:pPr>
            <a:r>
              <a:rPr lang="en-US" sz="1860" dirty="0" err="1">
                <a:latin typeface="Aileron"/>
              </a:rPr>
              <a:t>Pesakit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mesti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diberitahu</a:t>
            </a:r>
            <a:r>
              <a:rPr lang="en-US" sz="1860" dirty="0">
                <a:latin typeface="Aileron"/>
              </a:rPr>
              <a:t> dan </a:t>
            </a:r>
            <a:r>
              <a:rPr lang="en-US" sz="1860" dirty="0" err="1">
                <a:latin typeface="Aileron"/>
              </a:rPr>
              <a:t>kebenaran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mesti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dipohon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jikalau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perawatan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akan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diberi</a:t>
            </a:r>
            <a:r>
              <a:rPr lang="en-US" sz="1860" dirty="0">
                <a:latin typeface="Aileron"/>
              </a:rPr>
              <a:t> .</a:t>
            </a:r>
            <a:r>
              <a:rPr lang="en-US" sz="1860" dirty="0" err="1">
                <a:latin typeface="Aileron"/>
              </a:rPr>
              <a:t>Jikalau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pesakit</a:t>
            </a:r>
            <a:r>
              <a:rPr lang="en-US" sz="1860" dirty="0">
                <a:latin typeface="Aileron"/>
              </a:rPr>
              <a:t> yang </a:t>
            </a:r>
            <a:r>
              <a:rPr lang="en-US" sz="1860" dirty="0" err="1">
                <a:latin typeface="Aileron"/>
              </a:rPr>
              <a:t>sedar</a:t>
            </a:r>
            <a:r>
              <a:rPr lang="en-US" sz="1860" dirty="0">
                <a:latin typeface="Aileron"/>
              </a:rPr>
              <a:t> dan </a:t>
            </a:r>
            <a:r>
              <a:rPr lang="en-US" sz="1860" dirty="0" err="1">
                <a:latin typeface="Aileron"/>
              </a:rPr>
              <a:t>waras</a:t>
            </a:r>
            <a:r>
              <a:rPr lang="en-US" sz="1860" dirty="0">
                <a:latin typeface="Aileron"/>
              </a:rPr>
              <a:t>, </a:t>
            </a:r>
            <a:r>
              <a:rPr lang="en-US" sz="1860" dirty="0" err="1">
                <a:latin typeface="Aileron"/>
              </a:rPr>
              <a:t>Tetapi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tidak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memberi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kebenaran</a:t>
            </a:r>
            <a:r>
              <a:rPr lang="en-US" sz="1860" dirty="0">
                <a:latin typeface="Aileron"/>
              </a:rPr>
              <a:t>, </a:t>
            </a:r>
            <a:r>
              <a:rPr lang="en-US" sz="1860" dirty="0" err="1">
                <a:latin typeface="Aileron"/>
              </a:rPr>
              <a:t>perawatan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tidak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boleh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diteruskan.Sungguhpun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begitu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didalam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keadaan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kritikal</a:t>
            </a:r>
            <a:r>
              <a:rPr lang="en-US" sz="1860" dirty="0">
                <a:latin typeface="Aileron"/>
              </a:rPr>
              <a:t> dan </a:t>
            </a:r>
            <a:r>
              <a:rPr lang="en-US" sz="1860" dirty="0" err="1">
                <a:latin typeface="Aileron"/>
              </a:rPr>
              <a:t>kewarasan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pesakit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diragui</a:t>
            </a:r>
            <a:r>
              <a:rPr lang="en-US" sz="1860" dirty="0">
                <a:latin typeface="Aileron"/>
              </a:rPr>
              <a:t>,</a:t>
            </a:r>
            <a:r>
              <a:rPr lang="en-US" sz="1860" dirty="0">
                <a:latin typeface="Aileron Italics"/>
              </a:rPr>
              <a:t> ‘First Responder’ </a:t>
            </a:r>
            <a:r>
              <a:rPr lang="en-US" sz="1860" dirty="0" err="1">
                <a:latin typeface="Aileron"/>
              </a:rPr>
              <a:t>boleh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meneruskan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perkhidmatan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penyelamatan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nyawa</a:t>
            </a:r>
            <a:r>
              <a:rPr lang="en-US" sz="1860" dirty="0">
                <a:latin typeface="Aileron"/>
              </a:rPr>
              <a:t>.</a:t>
            </a:r>
          </a:p>
          <a:p>
            <a:pPr>
              <a:lnSpc>
                <a:spcPts val="2604"/>
              </a:lnSpc>
            </a:pPr>
            <a:endParaRPr lang="en-US" sz="1860" dirty="0">
              <a:latin typeface="Aileron"/>
            </a:endParaRPr>
          </a:p>
          <a:p>
            <a:pPr>
              <a:lnSpc>
                <a:spcPts val="2604"/>
              </a:lnSpc>
            </a:pPr>
            <a:r>
              <a:rPr lang="en-US" sz="1860" dirty="0" err="1">
                <a:latin typeface="Aileron Bold"/>
              </a:rPr>
              <a:t>Kebenaran</a:t>
            </a:r>
            <a:r>
              <a:rPr lang="en-US" sz="1860" dirty="0">
                <a:latin typeface="Aileron Bold"/>
              </a:rPr>
              <a:t> yang </a:t>
            </a:r>
            <a:r>
              <a:rPr lang="en-US" sz="1860" dirty="0" err="1">
                <a:latin typeface="Aileron Bold"/>
              </a:rPr>
              <a:t>dijangka</a:t>
            </a:r>
            <a:r>
              <a:rPr lang="en-US" sz="1860" dirty="0">
                <a:latin typeface="Aileron Bold"/>
              </a:rPr>
              <a:t> </a:t>
            </a:r>
            <a:r>
              <a:rPr lang="en-US" sz="1860" dirty="0">
                <a:latin typeface="Aileron Bold Italics"/>
              </a:rPr>
              <a:t>(Implied Consent)</a:t>
            </a:r>
          </a:p>
          <a:p>
            <a:pPr marL="401574" lvl="1" indent="-200787" algn="just">
              <a:lnSpc>
                <a:spcPts val="2604"/>
              </a:lnSpc>
              <a:buFont typeface="Arial"/>
              <a:buChar char="•"/>
            </a:pPr>
            <a:r>
              <a:rPr lang="en-US" sz="1860" dirty="0">
                <a:latin typeface="Aileron"/>
              </a:rPr>
              <a:t>Di </a:t>
            </a:r>
            <a:r>
              <a:rPr lang="en-US" sz="1860" dirty="0" err="1">
                <a:latin typeface="Aileron"/>
              </a:rPr>
              <a:t>dalam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keadaan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mangsa</a:t>
            </a:r>
            <a:r>
              <a:rPr lang="en-US" sz="1860" dirty="0">
                <a:latin typeface="Aileron"/>
              </a:rPr>
              <a:t> yang </a:t>
            </a:r>
            <a:r>
              <a:rPr lang="en-US" sz="1860" dirty="0" err="1">
                <a:latin typeface="Aileron"/>
              </a:rPr>
              <a:t>tidak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sedarkan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diri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atau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tidak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boleh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memberi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kebenaran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tapi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memerlukan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perawatan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cemas</a:t>
            </a:r>
            <a:r>
              <a:rPr lang="en-US" sz="1860" dirty="0">
                <a:latin typeface="Aileron"/>
              </a:rPr>
              <a:t>, </a:t>
            </a:r>
            <a:r>
              <a:rPr lang="en-US" sz="1860" dirty="0" err="1">
                <a:latin typeface="Aileron"/>
              </a:rPr>
              <a:t>perundangan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menjangkakan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mangsa</a:t>
            </a:r>
            <a:r>
              <a:rPr lang="en-US" sz="1860" dirty="0">
                <a:latin typeface="Aileron"/>
              </a:rPr>
              <a:t> yang </a:t>
            </a:r>
            <a:r>
              <a:rPr lang="en-US" sz="1860" dirty="0" err="1">
                <a:latin typeface="Aileron"/>
              </a:rPr>
              <a:t>tercedera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memberikan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kebenaran</a:t>
            </a:r>
            <a:r>
              <a:rPr lang="en-US" sz="1860" dirty="0">
                <a:latin typeface="Aileron"/>
              </a:rPr>
              <a:t>. </a:t>
            </a:r>
            <a:r>
              <a:rPr lang="en-US" sz="1860" dirty="0" err="1">
                <a:latin typeface="Aileron"/>
              </a:rPr>
              <a:t>Bagaimanapun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seorang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>
                <a:latin typeface="Aileron Italics"/>
              </a:rPr>
              <a:t>‘First </a:t>
            </a:r>
            <a:r>
              <a:rPr lang="en-US" sz="1860" dirty="0" err="1">
                <a:latin typeface="Aileron Italics"/>
              </a:rPr>
              <a:t>Responder’</a:t>
            </a:r>
            <a:r>
              <a:rPr lang="en-US" sz="1860" dirty="0" err="1">
                <a:latin typeface="Aileron"/>
              </a:rPr>
              <a:t>dikehendaki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melafazkan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permohonan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kebenaran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untuk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mengelakkkan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keadaan</a:t>
            </a:r>
            <a:r>
              <a:rPr lang="en-US" sz="1860" dirty="0">
                <a:latin typeface="Aileron"/>
              </a:rPr>
              <a:t> di mana </a:t>
            </a:r>
            <a:r>
              <a:rPr lang="en-US" sz="1860" dirty="0" err="1">
                <a:latin typeface="Aileron"/>
              </a:rPr>
              <a:t>tahap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kecederaan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mangsa</a:t>
            </a:r>
            <a:r>
              <a:rPr lang="en-US" sz="1860" dirty="0">
                <a:latin typeface="Aileron"/>
              </a:rPr>
              <a:t> yang </a:t>
            </a:r>
            <a:r>
              <a:rPr lang="en-US" sz="1860" dirty="0" err="1">
                <a:latin typeface="Aileron"/>
              </a:rPr>
              <a:t>tidak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dapat</a:t>
            </a:r>
            <a:r>
              <a:rPr lang="en-US" sz="1860" dirty="0">
                <a:latin typeface="Aileron"/>
              </a:rPr>
              <a:t> di </a:t>
            </a:r>
            <a:r>
              <a:rPr lang="en-US" sz="1860" dirty="0" err="1">
                <a:latin typeface="Aileron"/>
              </a:rPr>
              <a:t>pastikan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lebih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lagi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apabila</a:t>
            </a:r>
            <a:r>
              <a:rPr lang="en-US" sz="1860" dirty="0">
                <a:latin typeface="Aileron"/>
              </a:rPr>
              <a:t> </a:t>
            </a:r>
            <a:r>
              <a:rPr lang="en-US" sz="1860" dirty="0" err="1">
                <a:latin typeface="Aileron"/>
              </a:rPr>
              <a:t>disaksikan</a:t>
            </a:r>
            <a:r>
              <a:rPr lang="en-US" sz="1860" dirty="0">
                <a:latin typeface="Aileron"/>
              </a:rPr>
              <a:t> oleh orang </a:t>
            </a:r>
            <a:r>
              <a:rPr lang="en-US" sz="1860" dirty="0" err="1">
                <a:latin typeface="Aileron"/>
              </a:rPr>
              <a:t>awam</a:t>
            </a:r>
            <a:r>
              <a:rPr lang="en-US" sz="1860" dirty="0">
                <a:latin typeface="Aileron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743134" y="6247598"/>
            <a:ext cx="2589009" cy="1632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254"/>
              </a:lnSpc>
            </a:pPr>
            <a:r>
              <a:rPr lang="en-US" sz="2484">
                <a:solidFill>
                  <a:srgbClr val="1E2027"/>
                </a:solidFill>
                <a:latin typeface="Aileron Bold"/>
              </a:rPr>
              <a:t>Akta kesihatan Mental </a:t>
            </a:r>
          </a:p>
          <a:p>
            <a:pPr algn="r">
              <a:lnSpc>
                <a:spcPts val="3254"/>
              </a:lnSpc>
            </a:pPr>
            <a:r>
              <a:rPr lang="en-US" sz="2484">
                <a:solidFill>
                  <a:srgbClr val="1E2027"/>
                </a:solidFill>
                <a:latin typeface="Aileron Bold Italics"/>
              </a:rPr>
              <a:t>(Mental Health Act)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461905" y="5736661"/>
            <a:ext cx="1111915" cy="2139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91"/>
              </a:lnSpc>
            </a:pPr>
            <a:r>
              <a:rPr lang="en-US" sz="13199" spc="65">
                <a:solidFill>
                  <a:srgbClr val="2B2C30"/>
                </a:solidFill>
                <a:latin typeface="League Spartan"/>
              </a:rPr>
              <a:t>4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08738" y="1580506"/>
            <a:ext cx="5926968" cy="7302871"/>
          </a:xfrm>
          <a:custGeom>
            <a:avLst/>
            <a:gdLst/>
            <a:ahLst/>
            <a:cxnLst/>
            <a:rect l="l" t="t" r="r" b="b"/>
            <a:pathLst>
              <a:path w="5926968" h="7302871">
                <a:moveTo>
                  <a:pt x="0" y="0"/>
                </a:moveTo>
                <a:lnTo>
                  <a:pt x="5926967" y="0"/>
                </a:lnTo>
                <a:lnTo>
                  <a:pt x="5926967" y="7302871"/>
                </a:lnTo>
                <a:lnTo>
                  <a:pt x="0" y="73028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999"/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 flipH="1">
            <a:off x="956922" y="5129212"/>
            <a:ext cx="16230600" cy="0"/>
          </a:xfrm>
          <a:prstGeom prst="line">
            <a:avLst/>
          </a:prstGeom>
          <a:ln w="28575" cap="flat">
            <a:solidFill>
              <a:srgbClr val="19315D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2274985" y="1623480"/>
            <a:ext cx="2940187" cy="1225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29"/>
              </a:lnSpc>
            </a:pPr>
            <a:r>
              <a:rPr lang="en-US" sz="2484">
                <a:solidFill>
                  <a:srgbClr val="1E2027"/>
                </a:solidFill>
                <a:latin typeface="Aileron Bold Italics"/>
              </a:rPr>
              <a:t>Delegated Medical Act</a:t>
            </a:r>
            <a:r>
              <a:rPr lang="en-US" sz="2484">
                <a:solidFill>
                  <a:srgbClr val="1E2027"/>
                </a:solidFill>
                <a:latin typeface="Aileron Bold"/>
              </a:rPr>
              <a:t> </a:t>
            </a:r>
          </a:p>
          <a:p>
            <a:pPr>
              <a:lnSpc>
                <a:spcPts val="3229"/>
              </a:lnSpc>
            </a:pPr>
            <a:endParaRPr lang="en-US" sz="2484">
              <a:solidFill>
                <a:srgbClr val="1E2027"/>
              </a:solidFill>
              <a:latin typeface="Aileron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215172" y="990600"/>
            <a:ext cx="12044128" cy="4075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1830" lvl="1" indent="-200915" algn="just">
              <a:lnSpc>
                <a:spcPts val="2605"/>
              </a:lnSpc>
              <a:buFont typeface="Arial"/>
              <a:buChar char="•"/>
            </a:pPr>
            <a:r>
              <a:rPr lang="en-US" sz="1861" dirty="0" err="1">
                <a:latin typeface="Aileron"/>
              </a:rPr>
              <a:t>Akta</a:t>
            </a:r>
            <a:r>
              <a:rPr lang="en-US" sz="1861" dirty="0">
                <a:latin typeface="Aileron"/>
              </a:rPr>
              <a:t> di </a:t>
            </a:r>
            <a:r>
              <a:rPr lang="en-US" sz="1861" dirty="0" err="1">
                <a:latin typeface="Aileron"/>
              </a:rPr>
              <a:t>atas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membolehkan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penyelamat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menjalankan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prosedur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perawatan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selaras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dengan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kemahiran</a:t>
            </a:r>
            <a:r>
              <a:rPr lang="en-US" sz="1861" dirty="0">
                <a:latin typeface="Aileron"/>
              </a:rPr>
              <a:t> yang </a:t>
            </a:r>
            <a:r>
              <a:rPr lang="en-US" sz="1861" dirty="0" err="1">
                <a:latin typeface="Aileron"/>
              </a:rPr>
              <a:t>telah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dilatih</a:t>
            </a:r>
            <a:r>
              <a:rPr lang="en-US" sz="1861" dirty="0">
                <a:latin typeface="Aileron"/>
              </a:rPr>
              <a:t>. </a:t>
            </a:r>
            <a:r>
              <a:rPr lang="en-US" sz="1861" dirty="0" err="1">
                <a:latin typeface="Aileron"/>
              </a:rPr>
              <a:t>Akta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ini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menyebut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keperluan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menjalankan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perkhidmatan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berpandukan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samaada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dengan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 Italics"/>
              </a:rPr>
              <a:t>Authorisation</a:t>
            </a:r>
            <a:r>
              <a:rPr lang="en-US" sz="1861" dirty="0">
                <a:latin typeface="Aileron Italics"/>
              </a:rPr>
              <a:t> Card </a:t>
            </a:r>
            <a:r>
              <a:rPr lang="en-US" sz="1861" dirty="0" err="1">
                <a:latin typeface="Aileron"/>
              </a:rPr>
              <a:t>atau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Kad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Kuasa</a:t>
            </a:r>
            <a:r>
              <a:rPr lang="en-US" sz="1861" dirty="0">
                <a:latin typeface="Aileron"/>
              </a:rPr>
              <a:t> yang </a:t>
            </a:r>
            <a:r>
              <a:rPr lang="en-US" sz="1861" dirty="0" err="1">
                <a:latin typeface="Aileron"/>
              </a:rPr>
              <a:t>menunjukkan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senarai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prosedur</a:t>
            </a:r>
            <a:r>
              <a:rPr lang="en-US" sz="1861" dirty="0">
                <a:latin typeface="Aileron"/>
              </a:rPr>
              <a:t> yang </a:t>
            </a:r>
            <a:r>
              <a:rPr lang="en-US" sz="1861" dirty="0" err="1">
                <a:latin typeface="Aileron"/>
              </a:rPr>
              <a:t>boleh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dijalankan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atau</a:t>
            </a:r>
            <a:r>
              <a:rPr lang="en-US" sz="1861" dirty="0">
                <a:latin typeface="Aileron"/>
              </a:rPr>
              <a:t> di </a:t>
            </a:r>
            <a:r>
              <a:rPr lang="en-US" sz="1861" dirty="0" err="1">
                <a:latin typeface="Aileron"/>
              </a:rPr>
              <a:t>bawah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pengawasan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Pembantu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Perubatan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atau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doktor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semasa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menjalankan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rawatan</a:t>
            </a:r>
            <a:r>
              <a:rPr lang="en-US" sz="1861" dirty="0">
                <a:latin typeface="Aileron"/>
              </a:rPr>
              <a:t>. </a:t>
            </a:r>
            <a:r>
              <a:rPr lang="en-US" sz="1861" dirty="0" err="1">
                <a:latin typeface="Aileron"/>
              </a:rPr>
              <a:t>Konsep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Kad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Kuasa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membolehkan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penyelamat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menggunakannya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sebagai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garis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panduan</a:t>
            </a:r>
            <a:r>
              <a:rPr lang="en-US" sz="1861" dirty="0">
                <a:latin typeface="Aileron"/>
              </a:rPr>
              <a:t> yang </a:t>
            </a:r>
            <a:r>
              <a:rPr lang="en-US" sz="1861" dirty="0" err="1">
                <a:latin typeface="Aileron"/>
              </a:rPr>
              <a:t>rasmi</a:t>
            </a:r>
            <a:r>
              <a:rPr lang="en-US" sz="1861" dirty="0">
                <a:latin typeface="Aileron"/>
              </a:rPr>
              <a:t> dan </a:t>
            </a:r>
            <a:r>
              <a:rPr lang="en-US" sz="1861" dirty="0" err="1">
                <a:latin typeface="Aileron"/>
              </a:rPr>
              <a:t>penyelamat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telah</a:t>
            </a:r>
            <a:r>
              <a:rPr lang="en-US" sz="1861" dirty="0">
                <a:latin typeface="Aileron"/>
              </a:rPr>
              <a:t> di </a:t>
            </a:r>
            <a:r>
              <a:rPr lang="en-US" sz="1861" dirty="0" err="1">
                <a:latin typeface="Aileron"/>
              </a:rPr>
              <a:t>latih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menjalankan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perawatan</a:t>
            </a:r>
            <a:r>
              <a:rPr lang="en-US" sz="1861" dirty="0">
                <a:latin typeface="Aileron"/>
              </a:rPr>
              <a:t> yang </a:t>
            </a:r>
            <a:r>
              <a:rPr lang="en-US" sz="1861" dirty="0" err="1">
                <a:latin typeface="Aileron"/>
              </a:rPr>
              <a:t>tercatit</a:t>
            </a:r>
            <a:r>
              <a:rPr lang="en-US" sz="1861" dirty="0">
                <a:latin typeface="Aileron"/>
              </a:rPr>
              <a:t> di </a:t>
            </a:r>
            <a:r>
              <a:rPr lang="en-US" sz="1861" dirty="0" err="1">
                <a:latin typeface="Aileron"/>
              </a:rPr>
              <a:t>atas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kad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tersebut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dengan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cekap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tanpa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sebarang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penyeliaan</a:t>
            </a:r>
            <a:r>
              <a:rPr lang="en-US" sz="1861" dirty="0">
                <a:latin typeface="Aileron"/>
              </a:rPr>
              <a:t>, </a:t>
            </a:r>
            <a:r>
              <a:rPr lang="en-US" sz="1861" dirty="0" err="1">
                <a:latin typeface="Aileron"/>
              </a:rPr>
              <a:t>Konsep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perawatan</a:t>
            </a:r>
            <a:r>
              <a:rPr lang="en-US" sz="1861" dirty="0">
                <a:latin typeface="Aileron"/>
              </a:rPr>
              <a:t> di </a:t>
            </a:r>
            <a:r>
              <a:rPr lang="en-US" sz="1861" dirty="0" err="1">
                <a:latin typeface="Aileron"/>
              </a:rPr>
              <a:t>bawah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penyeliaan</a:t>
            </a:r>
            <a:r>
              <a:rPr lang="en-US" sz="1861" dirty="0">
                <a:latin typeface="Aileron"/>
              </a:rPr>
              <a:t> pula </a:t>
            </a:r>
            <a:r>
              <a:rPr lang="en-US" sz="1861" dirty="0" err="1">
                <a:latin typeface="Aileron"/>
              </a:rPr>
              <a:t>membolehkan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penyeliaan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dilakukan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samaada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dengan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kehadiran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anggota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perubatan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semasa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perawatan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dijalankan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ataupun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melalui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komunikasi</a:t>
            </a:r>
            <a:r>
              <a:rPr lang="en-US" sz="1861" dirty="0">
                <a:latin typeface="Aileron"/>
              </a:rPr>
              <a:t>. </a:t>
            </a:r>
          </a:p>
          <a:p>
            <a:pPr>
              <a:lnSpc>
                <a:spcPts val="2605"/>
              </a:lnSpc>
            </a:pPr>
            <a:endParaRPr lang="en-US" sz="1861" dirty="0">
              <a:latin typeface="Aileron"/>
            </a:endParaRPr>
          </a:p>
          <a:p>
            <a:pPr>
              <a:lnSpc>
                <a:spcPts val="785"/>
              </a:lnSpc>
            </a:pPr>
            <a:endParaRPr lang="en-US" sz="1861" dirty="0">
              <a:latin typeface="Aileron"/>
            </a:endParaRPr>
          </a:p>
          <a:p>
            <a:pPr marL="401830" lvl="1" indent="-200915">
              <a:lnSpc>
                <a:spcPts val="2605"/>
              </a:lnSpc>
              <a:buFont typeface="Arial"/>
              <a:buChar char="•"/>
            </a:pPr>
            <a:r>
              <a:rPr lang="en-US" sz="1861" dirty="0">
                <a:latin typeface="Aileron Bold"/>
              </a:rPr>
              <a:t>LATIHAN YANG DIIKTIRAF PERLU DIBERI KEPADA PENYELAMAT SEBELUM AKTA INI BOLEH DIGUNAKAN.</a:t>
            </a:r>
          </a:p>
          <a:p>
            <a:pPr>
              <a:lnSpc>
                <a:spcPts val="2605"/>
              </a:lnSpc>
            </a:pPr>
            <a:endParaRPr lang="en-US" sz="1861" dirty="0">
              <a:solidFill>
                <a:srgbClr val="686D76"/>
              </a:solidFill>
              <a:latin typeface="Aileron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83278" y="1594905"/>
            <a:ext cx="1684192" cy="2056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456"/>
              </a:lnSpc>
            </a:pPr>
            <a:r>
              <a:rPr lang="en-US" sz="13165" spc="65">
                <a:solidFill>
                  <a:srgbClr val="2B2C30"/>
                </a:solidFill>
                <a:latin typeface="League Spartan"/>
              </a:rPr>
              <a:t>5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5622938"/>
            <a:ext cx="10466253" cy="3857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05"/>
              </a:lnSpc>
            </a:pPr>
            <a:r>
              <a:rPr lang="en-US" sz="1861" dirty="0" err="1">
                <a:latin typeface="Aileron Bold"/>
              </a:rPr>
              <a:t>Perundangan</a:t>
            </a:r>
            <a:r>
              <a:rPr lang="en-US" sz="1861" dirty="0">
                <a:latin typeface="Aileron Bold"/>
              </a:rPr>
              <a:t> </a:t>
            </a:r>
            <a:r>
              <a:rPr lang="en-US" sz="1861" dirty="0" err="1">
                <a:latin typeface="Aileron Bold"/>
              </a:rPr>
              <a:t>memberi</a:t>
            </a:r>
            <a:r>
              <a:rPr lang="en-US" sz="1861" dirty="0">
                <a:latin typeface="Aileron Bold"/>
              </a:rPr>
              <a:t> </a:t>
            </a:r>
            <a:r>
              <a:rPr lang="en-US" sz="1861" dirty="0" err="1">
                <a:latin typeface="Aileron Bold"/>
              </a:rPr>
              <a:t>kuasa</a:t>
            </a:r>
            <a:r>
              <a:rPr lang="en-US" sz="1861" dirty="0">
                <a:latin typeface="Aileron Bold"/>
              </a:rPr>
              <a:t> </a:t>
            </a:r>
            <a:r>
              <a:rPr lang="en-US" sz="1861" dirty="0" err="1">
                <a:latin typeface="Aileron Bold"/>
              </a:rPr>
              <a:t>kepada</a:t>
            </a:r>
            <a:r>
              <a:rPr lang="en-US" sz="1861" dirty="0">
                <a:latin typeface="Aileron Bold"/>
              </a:rPr>
              <a:t> </a:t>
            </a:r>
            <a:r>
              <a:rPr lang="en-US" sz="1861" dirty="0" err="1">
                <a:latin typeface="Aileron Bold"/>
              </a:rPr>
              <a:t>pegawai</a:t>
            </a:r>
            <a:r>
              <a:rPr lang="en-US" sz="1861" dirty="0">
                <a:latin typeface="Aileron Bold"/>
              </a:rPr>
              <a:t> polis  </a:t>
            </a:r>
            <a:r>
              <a:rPr lang="en-US" sz="1861" dirty="0" err="1">
                <a:latin typeface="Aileron Bold"/>
              </a:rPr>
              <a:t>untuk</a:t>
            </a:r>
            <a:r>
              <a:rPr lang="en-US" sz="1861" dirty="0">
                <a:latin typeface="Aileron Bold"/>
              </a:rPr>
              <a:t> </a:t>
            </a:r>
            <a:r>
              <a:rPr lang="en-US" sz="1861" dirty="0" err="1">
                <a:latin typeface="Aileron Bold"/>
              </a:rPr>
              <a:t>mengerah</a:t>
            </a:r>
            <a:r>
              <a:rPr lang="en-US" sz="1861" dirty="0">
                <a:latin typeface="Aileron Bold"/>
              </a:rPr>
              <a:t> </a:t>
            </a:r>
            <a:r>
              <a:rPr lang="en-US" sz="1861" dirty="0" err="1">
                <a:latin typeface="Aileron Bold"/>
              </a:rPr>
              <a:t>pesakit</a:t>
            </a:r>
            <a:r>
              <a:rPr lang="en-US" sz="1861" dirty="0">
                <a:latin typeface="Aileron Bold"/>
              </a:rPr>
              <a:t> </a:t>
            </a:r>
            <a:r>
              <a:rPr lang="en-US" sz="1861" dirty="0" err="1">
                <a:latin typeface="Aileron Bold"/>
              </a:rPr>
              <a:t>untuk</a:t>
            </a:r>
            <a:r>
              <a:rPr lang="en-US" sz="1861" dirty="0">
                <a:latin typeface="Aileron Bold"/>
              </a:rPr>
              <a:t> </a:t>
            </a:r>
            <a:r>
              <a:rPr lang="en-US" sz="1861" dirty="0" err="1">
                <a:latin typeface="Aileron Bold"/>
              </a:rPr>
              <a:t>mendapatkan</a:t>
            </a:r>
            <a:r>
              <a:rPr lang="en-US" sz="1861" dirty="0">
                <a:latin typeface="Aileron Bold"/>
              </a:rPr>
              <a:t> </a:t>
            </a:r>
            <a:r>
              <a:rPr lang="en-US" sz="1861" dirty="0" err="1">
                <a:latin typeface="Aileron Bold"/>
              </a:rPr>
              <a:t>rawatan</a:t>
            </a:r>
            <a:r>
              <a:rPr lang="en-US" sz="1861" dirty="0">
                <a:latin typeface="Aileron Bold"/>
              </a:rPr>
              <a:t> </a:t>
            </a:r>
            <a:r>
              <a:rPr lang="en-US" sz="1861" dirty="0" err="1">
                <a:latin typeface="Aileron Bold"/>
              </a:rPr>
              <a:t>jikalau</a:t>
            </a:r>
            <a:r>
              <a:rPr lang="en-US" sz="1861" dirty="0">
                <a:latin typeface="Aileron Bold"/>
              </a:rPr>
              <a:t> </a:t>
            </a:r>
            <a:r>
              <a:rPr lang="en-US" sz="1861" dirty="0" err="1">
                <a:latin typeface="Aileron Bold"/>
              </a:rPr>
              <a:t>mereka</a:t>
            </a:r>
            <a:r>
              <a:rPr lang="en-US" sz="1861" dirty="0">
                <a:latin typeface="Aileron Bold"/>
              </a:rPr>
              <a:t> </a:t>
            </a:r>
            <a:r>
              <a:rPr lang="en-US" sz="1861" dirty="0" err="1">
                <a:latin typeface="Aileron Bold"/>
              </a:rPr>
              <a:t>berkelakuan</a:t>
            </a:r>
            <a:r>
              <a:rPr lang="en-US" sz="1861" dirty="0">
                <a:latin typeface="Aileron Bold"/>
              </a:rPr>
              <a:t> </a:t>
            </a:r>
            <a:r>
              <a:rPr lang="en-US" sz="1861" dirty="0" err="1">
                <a:latin typeface="Aileron Bold"/>
              </a:rPr>
              <a:t>seperti</a:t>
            </a:r>
            <a:r>
              <a:rPr lang="en-US" sz="1861" dirty="0">
                <a:latin typeface="Aileron Bold"/>
              </a:rPr>
              <a:t> </a:t>
            </a:r>
            <a:r>
              <a:rPr lang="en-US" sz="1861" dirty="0" err="1">
                <a:latin typeface="Aileron Bold"/>
              </a:rPr>
              <a:t>berikut</a:t>
            </a:r>
            <a:r>
              <a:rPr lang="en-US" sz="1861" dirty="0">
                <a:latin typeface="Aileron Bold"/>
              </a:rPr>
              <a:t> :-</a:t>
            </a:r>
          </a:p>
          <a:p>
            <a:pPr marL="401830" lvl="1" indent="-200915" algn="just">
              <a:lnSpc>
                <a:spcPts val="2605"/>
              </a:lnSpc>
              <a:buFont typeface="Arial"/>
              <a:buChar char="•"/>
            </a:pPr>
            <a:r>
              <a:rPr lang="en-US" sz="1861" dirty="0" err="1">
                <a:latin typeface="Aileron"/>
              </a:rPr>
              <a:t>Berkelakuadengacara</a:t>
            </a:r>
            <a:r>
              <a:rPr lang="en-US" sz="1861" dirty="0">
                <a:latin typeface="Aileron"/>
              </a:rPr>
              <a:t> yang </a:t>
            </a:r>
            <a:r>
              <a:rPr lang="en-US" sz="1861" dirty="0" err="1">
                <a:latin typeface="Aileron"/>
              </a:rPr>
              <a:t>boleh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membahayakan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diri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sendiri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atau</a:t>
            </a:r>
            <a:r>
              <a:rPr lang="en-US" sz="1861" dirty="0">
                <a:latin typeface="Aileron"/>
              </a:rPr>
              <a:t> orang lain</a:t>
            </a:r>
          </a:p>
          <a:p>
            <a:pPr marL="401830" lvl="1" indent="-200915" algn="just">
              <a:lnSpc>
                <a:spcPts val="2605"/>
              </a:lnSpc>
              <a:buFont typeface="Arial"/>
              <a:buChar char="•"/>
            </a:pPr>
            <a:r>
              <a:rPr lang="en-US" sz="1861" dirty="0" err="1">
                <a:latin typeface="Aileron"/>
              </a:rPr>
              <a:t>Disahkan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mempunyai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sakit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otak</a:t>
            </a:r>
            <a:r>
              <a:rPr lang="en-US" sz="1861" dirty="0">
                <a:latin typeface="Aileron"/>
              </a:rPr>
              <a:t>/</a:t>
            </a:r>
            <a:r>
              <a:rPr lang="en-US" sz="1861" dirty="0" err="1">
                <a:latin typeface="Aileron"/>
              </a:rPr>
              <a:t>tidak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siuman</a:t>
            </a:r>
            <a:endParaRPr lang="en-US" sz="1861" dirty="0">
              <a:latin typeface="Aileron"/>
            </a:endParaRPr>
          </a:p>
          <a:p>
            <a:pPr marL="401830" lvl="1" indent="-200915" algn="just">
              <a:lnSpc>
                <a:spcPts val="2605"/>
              </a:lnSpc>
              <a:buFont typeface="Arial"/>
              <a:buChar char="•"/>
            </a:pPr>
            <a:r>
              <a:rPr lang="en-US" sz="1861" dirty="0" err="1">
                <a:latin typeface="Aileron"/>
              </a:rPr>
              <a:t>Berkelakuan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merosakkan</a:t>
            </a:r>
            <a:r>
              <a:rPr lang="en-US" sz="1861" dirty="0">
                <a:latin typeface="Aileron"/>
              </a:rPr>
              <a:t> dan </a:t>
            </a:r>
            <a:r>
              <a:rPr lang="en-US" sz="1861" dirty="0" err="1">
                <a:latin typeface="Aileron"/>
              </a:rPr>
              <a:t>mengganggu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ketenteraman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awam</a:t>
            </a:r>
            <a:endParaRPr lang="en-US" sz="1861" dirty="0">
              <a:latin typeface="Aileron"/>
            </a:endParaRPr>
          </a:p>
          <a:p>
            <a:pPr>
              <a:lnSpc>
                <a:spcPts val="925"/>
              </a:lnSpc>
            </a:pPr>
            <a:endParaRPr lang="en-US" sz="1861" dirty="0">
              <a:latin typeface="Aileron"/>
            </a:endParaRPr>
          </a:p>
          <a:p>
            <a:pPr>
              <a:lnSpc>
                <a:spcPts val="785"/>
              </a:lnSpc>
            </a:pPr>
            <a:endParaRPr lang="en-US" sz="1861" dirty="0">
              <a:latin typeface="Aileron"/>
            </a:endParaRPr>
          </a:p>
          <a:p>
            <a:pPr>
              <a:lnSpc>
                <a:spcPts val="2605"/>
              </a:lnSpc>
            </a:pPr>
            <a:r>
              <a:rPr lang="en-US" sz="1861" dirty="0">
                <a:latin typeface="Aileron"/>
              </a:rPr>
              <a:t>C</a:t>
            </a:r>
            <a:r>
              <a:rPr lang="en-US" sz="1861" dirty="0">
                <a:latin typeface="Aileron Bold"/>
              </a:rPr>
              <a:t>ara </a:t>
            </a:r>
            <a:r>
              <a:rPr lang="en-US" sz="1861" dirty="0" err="1">
                <a:latin typeface="Aileron Bold"/>
              </a:rPr>
              <a:t>mengurangkan</a:t>
            </a:r>
            <a:r>
              <a:rPr lang="en-US" sz="1861" dirty="0">
                <a:latin typeface="Aileron Bold"/>
              </a:rPr>
              <a:t> </a:t>
            </a:r>
            <a:r>
              <a:rPr lang="en-US" sz="1861" dirty="0" err="1">
                <a:latin typeface="Aileron Bold"/>
              </a:rPr>
              <a:t>risiko</a:t>
            </a:r>
            <a:r>
              <a:rPr lang="en-US" sz="1861" dirty="0">
                <a:latin typeface="Aileron Bold"/>
              </a:rPr>
              <a:t> </a:t>
            </a:r>
            <a:r>
              <a:rPr lang="en-US" sz="1861" dirty="0" err="1">
                <a:latin typeface="Aileron Bold"/>
              </a:rPr>
              <a:t>Tindakan</a:t>
            </a:r>
            <a:r>
              <a:rPr lang="en-US" sz="1861" dirty="0">
                <a:latin typeface="Aileron Bold"/>
              </a:rPr>
              <a:t> </a:t>
            </a:r>
            <a:r>
              <a:rPr lang="en-US" sz="1861" dirty="0" err="1">
                <a:latin typeface="Aileron Bold"/>
              </a:rPr>
              <a:t>Mahkamah</a:t>
            </a:r>
            <a:r>
              <a:rPr lang="en-US" sz="1861" dirty="0">
                <a:latin typeface="Aileron Bold"/>
              </a:rPr>
              <a:t>;</a:t>
            </a:r>
          </a:p>
          <a:p>
            <a:pPr marL="401830" lvl="1" indent="-200915">
              <a:lnSpc>
                <a:spcPts val="2605"/>
              </a:lnSpc>
              <a:buFont typeface="Arial"/>
              <a:buChar char="•"/>
            </a:pPr>
            <a:r>
              <a:rPr lang="en-US" sz="1861" dirty="0" err="1">
                <a:latin typeface="Aileron"/>
              </a:rPr>
              <a:t>Tindakan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berasas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kepentingan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mangsa</a:t>
            </a:r>
            <a:endParaRPr lang="en-US" sz="1861" dirty="0">
              <a:latin typeface="Aileron"/>
            </a:endParaRPr>
          </a:p>
          <a:p>
            <a:pPr marL="401830" lvl="1" indent="-200915">
              <a:lnSpc>
                <a:spcPts val="2605"/>
              </a:lnSpc>
              <a:buFont typeface="Arial"/>
              <a:buChar char="•"/>
            </a:pPr>
            <a:r>
              <a:rPr lang="en-US" sz="1861" dirty="0">
                <a:latin typeface="Aileron"/>
              </a:rPr>
              <a:t>Minta </a:t>
            </a:r>
            <a:r>
              <a:rPr lang="en-US" sz="1861" dirty="0" err="1">
                <a:latin typeface="Aileron"/>
              </a:rPr>
              <a:t>kebenaran</a:t>
            </a:r>
            <a:r>
              <a:rPr lang="en-US" sz="1861" dirty="0">
                <a:latin typeface="Aileron"/>
              </a:rPr>
              <a:t> dan </a:t>
            </a:r>
            <a:r>
              <a:rPr lang="en-US" sz="1861" dirty="0" err="1">
                <a:latin typeface="Aileron"/>
              </a:rPr>
              <a:t>beritahu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semua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maklumat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tentang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perawatan</a:t>
            </a:r>
            <a:endParaRPr lang="en-US" sz="1861" dirty="0">
              <a:latin typeface="Aileron"/>
            </a:endParaRPr>
          </a:p>
          <a:p>
            <a:pPr marL="401830" lvl="1" indent="-200915">
              <a:lnSpc>
                <a:spcPts val="2605"/>
              </a:lnSpc>
              <a:buFont typeface="Arial"/>
              <a:buChar char="•"/>
            </a:pPr>
            <a:r>
              <a:rPr lang="en-US" sz="1861" dirty="0" err="1">
                <a:latin typeface="Aileron"/>
              </a:rPr>
              <a:t>Menjalankan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perawatan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dengan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sedaya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upaya</a:t>
            </a:r>
            <a:r>
              <a:rPr lang="en-US" sz="1861" dirty="0">
                <a:latin typeface="Aileron"/>
              </a:rPr>
              <a:t> dan </a:t>
            </a:r>
            <a:r>
              <a:rPr lang="en-US" sz="1861" dirty="0" err="1">
                <a:latin typeface="Aileron"/>
              </a:rPr>
              <a:t>sepenuh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hati</a:t>
            </a:r>
            <a:endParaRPr lang="en-US" sz="1861" dirty="0">
              <a:latin typeface="Aileron"/>
            </a:endParaRPr>
          </a:p>
          <a:p>
            <a:pPr marL="401830" lvl="1" indent="-200915">
              <a:lnSpc>
                <a:spcPts val="2605"/>
              </a:lnSpc>
              <a:buFont typeface="Arial"/>
              <a:buChar char="•"/>
            </a:pPr>
            <a:r>
              <a:rPr lang="en-US" sz="1861" dirty="0" err="1">
                <a:latin typeface="Aileron"/>
              </a:rPr>
              <a:t>Berada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bersama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pesakit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sehingga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perawatan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definitif</a:t>
            </a:r>
            <a:r>
              <a:rPr lang="en-US" sz="1861" dirty="0">
                <a:latin typeface="Aileron"/>
              </a:rPr>
              <a:t> </a:t>
            </a:r>
            <a:r>
              <a:rPr lang="en-US" sz="1861" dirty="0" err="1">
                <a:latin typeface="Aileron"/>
              </a:rPr>
              <a:t>diberi</a:t>
            </a:r>
            <a:r>
              <a:rPr lang="en-US" sz="1861" dirty="0">
                <a:latin typeface="Aileron"/>
              </a:rPr>
              <a:t> di hospital</a:t>
            </a:r>
          </a:p>
          <a:p>
            <a:pPr marL="401830" lvl="1" indent="-200915">
              <a:lnSpc>
                <a:spcPts val="2605"/>
              </a:lnSpc>
              <a:buFont typeface="Arial"/>
              <a:buChar char="•"/>
            </a:pPr>
            <a:r>
              <a:rPr lang="en-US" sz="1861" dirty="0" err="1">
                <a:latin typeface="Aileron"/>
              </a:rPr>
              <a:t>Dokumentasi</a:t>
            </a:r>
            <a:r>
              <a:rPr lang="en-US" sz="1861" dirty="0">
                <a:latin typeface="Aileron"/>
              </a:rPr>
              <a:t> dan </a:t>
            </a:r>
            <a:r>
              <a:rPr lang="en-US" sz="1861" dirty="0" err="1">
                <a:latin typeface="Aileron"/>
              </a:rPr>
              <a:t>Rekod</a:t>
            </a:r>
            <a:endParaRPr lang="en-US" sz="1861" dirty="0">
              <a:latin typeface="Aileron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2554780" y="7117195"/>
            <a:ext cx="3388832" cy="813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4"/>
              </a:lnSpc>
            </a:pPr>
            <a:r>
              <a:rPr lang="en-US" sz="2484">
                <a:solidFill>
                  <a:srgbClr val="1E2027"/>
                </a:solidFill>
                <a:latin typeface="Aileron Bold"/>
              </a:rPr>
              <a:t>Akta kesihatan Mental </a:t>
            </a:r>
          </a:p>
          <a:p>
            <a:pPr algn="ctr">
              <a:lnSpc>
                <a:spcPts val="3254"/>
              </a:lnSpc>
            </a:pPr>
            <a:r>
              <a:rPr lang="en-US" sz="2484">
                <a:solidFill>
                  <a:srgbClr val="1E2027"/>
                </a:solidFill>
                <a:latin typeface="Aileron Bold Italics"/>
              </a:rPr>
              <a:t>(Mental Health Act)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147385" y="6401470"/>
            <a:ext cx="1111915" cy="2139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91"/>
              </a:lnSpc>
            </a:pPr>
            <a:r>
              <a:rPr lang="en-US" sz="13199" spc="65">
                <a:solidFill>
                  <a:srgbClr val="2B2C30"/>
                </a:solidFill>
                <a:latin typeface="League Spartan"/>
              </a:rPr>
              <a:t>6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>
              <a:alphaModFix amt="98000"/>
            </a:blip>
            <a:stretch>
              <a:fillRect t="-38888" b="-3888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421203" y="3492748"/>
            <a:ext cx="15302038" cy="4174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694"/>
              </a:lnSpc>
            </a:pPr>
            <a:r>
              <a:rPr lang="en-US" sz="3696" dirty="0" err="1">
                <a:solidFill>
                  <a:srgbClr val="231F20"/>
                </a:solidFill>
                <a:latin typeface="Aileron Bold"/>
              </a:rPr>
              <a:t>Apakah</a:t>
            </a:r>
            <a:r>
              <a:rPr lang="en-US" sz="3696" dirty="0">
                <a:solidFill>
                  <a:srgbClr val="231F20"/>
                </a:solidFill>
                <a:latin typeface="Aileron Bold"/>
              </a:rPr>
              <a:t> </a:t>
            </a:r>
            <a:r>
              <a:rPr lang="en-US" sz="3696" dirty="0" err="1">
                <a:solidFill>
                  <a:srgbClr val="231F20"/>
                </a:solidFill>
                <a:latin typeface="Aileron Bold"/>
              </a:rPr>
              <a:t>itu</a:t>
            </a:r>
            <a:r>
              <a:rPr lang="en-US" sz="3696" dirty="0">
                <a:solidFill>
                  <a:srgbClr val="231F20"/>
                </a:solidFill>
                <a:latin typeface="Aileron Bold"/>
              </a:rPr>
              <a:t> </a:t>
            </a:r>
            <a:r>
              <a:rPr lang="en-US" sz="3696" dirty="0" err="1">
                <a:solidFill>
                  <a:srgbClr val="231F20"/>
                </a:solidFill>
                <a:latin typeface="Aileron Bold"/>
              </a:rPr>
              <a:t>Pertolongan</a:t>
            </a:r>
            <a:r>
              <a:rPr lang="en-US" sz="3696" dirty="0">
                <a:solidFill>
                  <a:srgbClr val="231F20"/>
                </a:solidFill>
                <a:latin typeface="Aileron Bold"/>
              </a:rPr>
              <a:t> </a:t>
            </a:r>
            <a:r>
              <a:rPr lang="en-US" sz="3696" dirty="0" err="1">
                <a:solidFill>
                  <a:srgbClr val="231F20"/>
                </a:solidFill>
                <a:latin typeface="Aileron Bold"/>
              </a:rPr>
              <a:t>Cemas</a:t>
            </a:r>
            <a:r>
              <a:rPr lang="en-US" sz="3696" dirty="0">
                <a:solidFill>
                  <a:srgbClr val="231F20"/>
                </a:solidFill>
                <a:latin typeface="Aileron Bold"/>
              </a:rPr>
              <a:t>?</a:t>
            </a:r>
          </a:p>
          <a:p>
            <a:pPr algn="just">
              <a:lnSpc>
                <a:spcPts val="4694"/>
              </a:lnSpc>
            </a:pPr>
            <a:endParaRPr lang="en-US" sz="3696" dirty="0">
              <a:solidFill>
                <a:srgbClr val="231F20"/>
              </a:solidFill>
              <a:latin typeface="Aileron Bold"/>
            </a:endParaRPr>
          </a:p>
          <a:p>
            <a:pPr algn="just">
              <a:lnSpc>
                <a:spcPts val="4694"/>
              </a:lnSpc>
            </a:pPr>
            <a:r>
              <a:rPr lang="en-US" sz="3200" dirty="0" err="1">
                <a:solidFill>
                  <a:srgbClr val="231F20"/>
                </a:solidFill>
                <a:latin typeface="Aileron"/>
              </a:rPr>
              <a:t>Bantuan</a:t>
            </a:r>
            <a:r>
              <a:rPr lang="en-US" sz="3200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Aileron"/>
              </a:rPr>
              <a:t>kecemasan</a:t>
            </a:r>
            <a:r>
              <a:rPr lang="en-US" sz="3200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Aileron"/>
              </a:rPr>
              <a:t>peringkat</a:t>
            </a:r>
            <a:r>
              <a:rPr lang="en-US" sz="3200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Aileron"/>
              </a:rPr>
              <a:t>awal</a:t>
            </a:r>
            <a:r>
              <a:rPr lang="en-US" sz="3200" dirty="0">
                <a:solidFill>
                  <a:srgbClr val="231F20"/>
                </a:solidFill>
                <a:latin typeface="Aileron"/>
              </a:rPr>
              <a:t> yang </a:t>
            </a:r>
            <a:r>
              <a:rPr lang="en-US" sz="3200" dirty="0" err="1">
                <a:solidFill>
                  <a:srgbClr val="231F20"/>
                </a:solidFill>
                <a:latin typeface="Aileron"/>
              </a:rPr>
              <a:t>diberikan</a:t>
            </a:r>
            <a:r>
              <a:rPr lang="en-US" sz="3200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Aileron"/>
              </a:rPr>
              <a:t>kepada</a:t>
            </a:r>
            <a:r>
              <a:rPr lang="en-US" sz="3200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Aileron"/>
              </a:rPr>
              <a:t>mangsa</a:t>
            </a:r>
            <a:r>
              <a:rPr lang="en-US" sz="3200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Aileron"/>
              </a:rPr>
              <a:t>dalam</a:t>
            </a:r>
            <a:r>
              <a:rPr lang="en-US" sz="3200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Aileron"/>
              </a:rPr>
              <a:t>keadaan</a:t>
            </a:r>
            <a:r>
              <a:rPr lang="en-US" sz="3200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Aileron"/>
              </a:rPr>
              <a:t>kecemasan</a:t>
            </a:r>
            <a:r>
              <a:rPr lang="en-US" sz="3200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Aileron"/>
              </a:rPr>
              <a:t>atau</a:t>
            </a:r>
            <a:r>
              <a:rPr lang="en-US" sz="3200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Aileron"/>
              </a:rPr>
              <a:t>rawatan</a:t>
            </a:r>
            <a:r>
              <a:rPr lang="en-US" sz="3200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Aileron"/>
              </a:rPr>
              <a:t>awal</a:t>
            </a:r>
            <a:r>
              <a:rPr lang="en-US" sz="3200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Aileron"/>
              </a:rPr>
              <a:t>kecemasan</a:t>
            </a:r>
            <a:r>
              <a:rPr lang="en-US" sz="3200" dirty="0">
                <a:solidFill>
                  <a:srgbClr val="231F20"/>
                </a:solidFill>
                <a:latin typeface="Aileron"/>
              </a:rPr>
              <a:t> yang </a:t>
            </a:r>
            <a:r>
              <a:rPr lang="en-US" sz="3200" dirty="0" err="1">
                <a:solidFill>
                  <a:srgbClr val="231F20"/>
                </a:solidFill>
                <a:latin typeface="Aileron"/>
              </a:rPr>
              <a:t>diberikan</a:t>
            </a:r>
            <a:r>
              <a:rPr lang="en-US" sz="3200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Aileron"/>
              </a:rPr>
              <a:t>kepada</a:t>
            </a:r>
            <a:r>
              <a:rPr lang="en-US" sz="3200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Aileron"/>
              </a:rPr>
              <a:t>mangsa</a:t>
            </a:r>
            <a:r>
              <a:rPr lang="en-US" sz="3200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Aileron"/>
              </a:rPr>
              <a:t>cedera</a:t>
            </a:r>
            <a:r>
              <a:rPr lang="en-US" sz="3200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Aileron"/>
              </a:rPr>
              <a:t>sebelum</a:t>
            </a:r>
            <a:r>
              <a:rPr lang="en-US" sz="3200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Aileron"/>
              </a:rPr>
              <a:t>ketibaan</a:t>
            </a:r>
            <a:r>
              <a:rPr lang="en-US" sz="3200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Aileron"/>
              </a:rPr>
              <a:t>bantuan</a:t>
            </a:r>
            <a:r>
              <a:rPr lang="en-US" sz="3200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Aileron"/>
              </a:rPr>
              <a:t>daripada</a:t>
            </a:r>
            <a:r>
              <a:rPr lang="en-US" sz="3200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Aileron"/>
              </a:rPr>
              <a:t>pihak</a:t>
            </a:r>
            <a:r>
              <a:rPr lang="en-US" sz="3200" dirty="0">
                <a:solidFill>
                  <a:srgbClr val="231F20"/>
                </a:solidFill>
                <a:latin typeface="Aileron"/>
              </a:rPr>
              <a:t> yang </a:t>
            </a:r>
            <a:r>
              <a:rPr lang="en-US" sz="3200" dirty="0" err="1">
                <a:solidFill>
                  <a:srgbClr val="231F20"/>
                </a:solidFill>
                <a:latin typeface="Aileron"/>
              </a:rPr>
              <a:t>berkelayakan</a:t>
            </a:r>
            <a:r>
              <a:rPr lang="en-US" sz="3200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Aileron"/>
              </a:rPr>
              <a:t>seperti</a:t>
            </a:r>
            <a:r>
              <a:rPr lang="en-US" sz="3200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Aileron"/>
              </a:rPr>
              <a:t>pihak</a:t>
            </a:r>
            <a:r>
              <a:rPr lang="en-US" sz="3200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Aileron"/>
              </a:rPr>
              <a:t>ambulans</a:t>
            </a:r>
            <a:r>
              <a:rPr lang="en-US" sz="3200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Aileron"/>
              </a:rPr>
              <a:t>sehingga</a:t>
            </a:r>
            <a:r>
              <a:rPr lang="en-US" sz="3200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Aileron"/>
              </a:rPr>
              <a:t>mangsa</a:t>
            </a:r>
            <a:r>
              <a:rPr lang="en-US" sz="3200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Aileron"/>
              </a:rPr>
              <a:t>mendapat</a:t>
            </a:r>
            <a:r>
              <a:rPr lang="en-US" sz="3200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Aileron"/>
              </a:rPr>
              <a:t>rawatan</a:t>
            </a:r>
            <a:r>
              <a:rPr lang="en-US" sz="3200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Aileron"/>
              </a:rPr>
              <a:t>selanjutnya</a:t>
            </a:r>
            <a:r>
              <a:rPr lang="en-US" sz="3200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Aileron"/>
              </a:rPr>
              <a:t>daripada</a:t>
            </a:r>
            <a:r>
              <a:rPr lang="en-US" sz="3200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Aileron"/>
              </a:rPr>
              <a:t>kakitangan</a:t>
            </a:r>
            <a:r>
              <a:rPr lang="en-US" sz="3200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Aileron"/>
              </a:rPr>
              <a:t>perubatan</a:t>
            </a:r>
            <a:r>
              <a:rPr lang="en-US" sz="3200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Aileron"/>
              </a:rPr>
              <a:t>seperti</a:t>
            </a:r>
            <a:r>
              <a:rPr lang="en-US" sz="3200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Aileron"/>
              </a:rPr>
              <a:t>doktor</a:t>
            </a:r>
            <a:r>
              <a:rPr lang="en-US" sz="3200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3200" dirty="0" err="1">
                <a:solidFill>
                  <a:srgbClr val="231F20"/>
                </a:solidFill>
                <a:latin typeface="Aileron"/>
              </a:rPr>
              <a:t>perubatan</a:t>
            </a:r>
            <a:r>
              <a:rPr lang="en-US" sz="3200" dirty="0">
                <a:solidFill>
                  <a:srgbClr val="231F20"/>
                </a:solidFill>
                <a:latin typeface="Aileron"/>
              </a:rPr>
              <a:t>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1394093"/>
            <a:ext cx="16230600" cy="704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81"/>
              </a:lnSpc>
            </a:pPr>
            <a:r>
              <a:rPr lang="en-US" sz="4545" spc="22">
                <a:solidFill>
                  <a:srgbClr val="2B2C30"/>
                </a:solidFill>
                <a:latin typeface="Playfair Display Bold"/>
              </a:rPr>
              <a:t>FISIOLOGI PERTOLONGAN CEMAS</a:t>
            </a:r>
          </a:p>
        </p:txBody>
      </p:sp>
      <p:sp>
        <p:nvSpPr>
          <p:cNvPr id="5" name="Freeform 5"/>
          <p:cNvSpPr/>
          <p:nvPr/>
        </p:nvSpPr>
        <p:spPr>
          <a:xfrm>
            <a:off x="6108738" y="1580506"/>
            <a:ext cx="5926968" cy="7302871"/>
          </a:xfrm>
          <a:custGeom>
            <a:avLst/>
            <a:gdLst/>
            <a:ahLst/>
            <a:cxnLst/>
            <a:rect l="l" t="t" r="r" b="b"/>
            <a:pathLst>
              <a:path w="5926968" h="7302871">
                <a:moveTo>
                  <a:pt x="0" y="0"/>
                </a:moveTo>
                <a:lnTo>
                  <a:pt x="5926967" y="0"/>
                </a:lnTo>
                <a:lnTo>
                  <a:pt x="5926967" y="7302871"/>
                </a:lnTo>
                <a:lnTo>
                  <a:pt x="0" y="73028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08738" y="1580506"/>
            <a:ext cx="5926968" cy="7302871"/>
          </a:xfrm>
          <a:custGeom>
            <a:avLst/>
            <a:gdLst/>
            <a:ahLst/>
            <a:cxnLst/>
            <a:rect l="l" t="t" r="r" b="b"/>
            <a:pathLst>
              <a:path w="5926968" h="7302871">
                <a:moveTo>
                  <a:pt x="0" y="0"/>
                </a:moveTo>
                <a:lnTo>
                  <a:pt x="5926967" y="0"/>
                </a:lnTo>
                <a:lnTo>
                  <a:pt x="5926967" y="7302871"/>
                </a:lnTo>
                <a:lnTo>
                  <a:pt x="0" y="73028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999"/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56922" y="1561456"/>
            <a:ext cx="16230600" cy="704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81"/>
              </a:lnSpc>
            </a:pPr>
            <a:r>
              <a:rPr lang="en-US" sz="4545" spc="22" dirty="0">
                <a:solidFill>
                  <a:srgbClr val="2B2C30"/>
                </a:solidFill>
                <a:latin typeface="Playfair Display Bold"/>
              </a:rPr>
              <a:t>AKTA DAN PERUNDANGAN </a:t>
            </a:r>
            <a:r>
              <a:rPr lang="en-US" sz="4545" spc="22" dirty="0">
                <a:solidFill>
                  <a:srgbClr val="2B2C30"/>
                </a:solidFill>
                <a:latin typeface="Playfair Display Bold Italics"/>
              </a:rPr>
              <a:t>FIRST RESPONDER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133600" y="3530047"/>
            <a:ext cx="13294525" cy="4810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4290" lvl="1" indent="-287145">
              <a:buFont typeface="Arial"/>
              <a:buChar char="•"/>
            </a:pPr>
            <a:r>
              <a:rPr lang="en-US" sz="2659" dirty="0" err="1">
                <a:solidFill>
                  <a:srgbClr val="1E2027"/>
                </a:solidFill>
                <a:latin typeface="Aileron"/>
              </a:rPr>
              <a:t>Untuk</a:t>
            </a:r>
            <a:r>
              <a:rPr lang="en-US" sz="2659" dirty="0">
                <a:solidFill>
                  <a:srgbClr val="1E2027"/>
                </a:solidFill>
                <a:latin typeface="Aileron"/>
              </a:rPr>
              <a:t> </a:t>
            </a:r>
            <a:r>
              <a:rPr lang="en-US" sz="2659" dirty="0" err="1">
                <a:solidFill>
                  <a:srgbClr val="1E2027"/>
                </a:solidFill>
                <a:latin typeface="Aileron"/>
              </a:rPr>
              <a:t>mengelakkan</a:t>
            </a:r>
            <a:r>
              <a:rPr lang="en-US" sz="2659" dirty="0">
                <a:solidFill>
                  <a:srgbClr val="1E2027"/>
                </a:solidFill>
                <a:latin typeface="Aileron"/>
              </a:rPr>
              <a:t> </a:t>
            </a:r>
            <a:r>
              <a:rPr lang="en-US" sz="2659" dirty="0" err="1">
                <a:solidFill>
                  <a:srgbClr val="1E2027"/>
                </a:solidFill>
                <a:latin typeface="Aileron"/>
              </a:rPr>
              <a:t>masalah</a:t>
            </a:r>
            <a:r>
              <a:rPr lang="en-US" sz="2659" dirty="0">
                <a:solidFill>
                  <a:srgbClr val="1E2027"/>
                </a:solidFill>
                <a:latin typeface="Aileron"/>
              </a:rPr>
              <a:t> </a:t>
            </a:r>
            <a:r>
              <a:rPr lang="en-US" sz="2659" b="1" i="1" dirty="0">
                <a:solidFill>
                  <a:srgbClr val="1E2027"/>
                </a:solidFill>
                <a:latin typeface="Aileron"/>
              </a:rPr>
              <a:t>“medico legal” </a:t>
            </a:r>
            <a:r>
              <a:rPr lang="en-US" sz="2659" dirty="0" err="1">
                <a:solidFill>
                  <a:srgbClr val="1E2027"/>
                </a:solidFill>
                <a:latin typeface="Aileron"/>
              </a:rPr>
              <a:t>cara</a:t>
            </a:r>
            <a:r>
              <a:rPr lang="en-US" sz="2659" dirty="0">
                <a:solidFill>
                  <a:srgbClr val="1E2027"/>
                </a:solidFill>
                <a:latin typeface="Aileron"/>
              </a:rPr>
              <a:t> yang </a:t>
            </a:r>
            <a:r>
              <a:rPr lang="en-US" sz="2659" dirty="0" err="1">
                <a:solidFill>
                  <a:srgbClr val="1E2027"/>
                </a:solidFill>
                <a:latin typeface="Aileron"/>
              </a:rPr>
              <a:t>terselamat</a:t>
            </a:r>
            <a:r>
              <a:rPr lang="en-US" sz="2659" dirty="0">
                <a:solidFill>
                  <a:srgbClr val="1E2027"/>
                </a:solidFill>
                <a:latin typeface="Aileron"/>
              </a:rPr>
              <a:t> </a:t>
            </a:r>
            <a:r>
              <a:rPr lang="en-US" sz="2659" dirty="0" err="1">
                <a:solidFill>
                  <a:srgbClr val="1E2027"/>
                </a:solidFill>
                <a:latin typeface="Aileron"/>
              </a:rPr>
              <a:t>ialah</a:t>
            </a:r>
            <a:r>
              <a:rPr lang="en-US" sz="2659" dirty="0">
                <a:solidFill>
                  <a:srgbClr val="1E2027"/>
                </a:solidFill>
                <a:latin typeface="Aileron"/>
              </a:rPr>
              <a:t> </a:t>
            </a:r>
            <a:r>
              <a:rPr lang="en-US" sz="2659" dirty="0" err="1">
                <a:solidFill>
                  <a:srgbClr val="1E2027"/>
                </a:solidFill>
                <a:latin typeface="Aileron"/>
              </a:rPr>
              <a:t>dengan</a:t>
            </a:r>
            <a:r>
              <a:rPr lang="en-US" sz="2659" dirty="0">
                <a:solidFill>
                  <a:srgbClr val="1E2027"/>
                </a:solidFill>
                <a:latin typeface="Aileron"/>
              </a:rPr>
              <a:t> </a:t>
            </a:r>
            <a:r>
              <a:rPr lang="en-US" sz="2659" dirty="0" err="1">
                <a:solidFill>
                  <a:srgbClr val="1E2027"/>
                </a:solidFill>
                <a:latin typeface="Aileron"/>
              </a:rPr>
              <a:t>menulis</a:t>
            </a:r>
            <a:r>
              <a:rPr lang="en-US" sz="2659" dirty="0">
                <a:solidFill>
                  <a:srgbClr val="1E2027"/>
                </a:solidFill>
                <a:latin typeface="Aileron"/>
              </a:rPr>
              <a:t> dan </a:t>
            </a:r>
            <a:r>
              <a:rPr lang="en-US" sz="2659" dirty="0" err="1">
                <a:solidFill>
                  <a:srgbClr val="1E2027"/>
                </a:solidFill>
                <a:latin typeface="Aileron"/>
              </a:rPr>
              <a:t>membuat</a:t>
            </a:r>
            <a:r>
              <a:rPr lang="en-US" sz="2659" dirty="0">
                <a:solidFill>
                  <a:srgbClr val="1E2027"/>
                </a:solidFill>
                <a:latin typeface="Aileron"/>
              </a:rPr>
              <a:t> </a:t>
            </a:r>
            <a:r>
              <a:rPr lang="en-US" sz="2659" dirty="0" err="1">
                <a:solidFill>
                  <a:srgbClr val="1E2027"/>
                </a:solidFill>
                <a:latin typeface="Aileron"/>
              </a:rPr>
              <a:t>dokumentasi</a:t>
            </a:r>
            <a:r>
              <a:rPr lang="en-US" sz="2659" dirty="0">
                <a:solidFill>
                  <a:srgbClr val="1E2027"/>
                </a:solidFill>
                <a:latin typeface="Aileron"/>
              </a:rPr>
              <a:t> </a:t>
            </a:r>
            <a:r>
              <a:rPr lang="en-US" sz="2659" dirty="0" err="1">
                <a:solidFill>
                  <a:srgbClr val="1E2027"/>
                </a:solidFill>
                <a:latin typeface="Aileron"/>
              </a:rPr>
              <a:t>sepenuhnya</a:t>
            </a:r>
            <a:r>
              <a:rPr lang="en-US" sz="2659" dirty="0">
                <a:solidFill>
                  <a:srgbClr val="1E2027"/>
                </a:solidFill>
                <a:latin typeface="Aileron"/>
              </a:rPr>
              <a:t> </a:t>
            </a:r>
            <a:r>
              <a:rPr lang="en-US" sz="2659" dirty="0" err="1">
                <a:solidFill>
                  <a:srgbClr val="1E2027"/>
                </a:solidFill>
                <a:latin typeface="Aileron"/>
              </a:rPr>
              <a:t>semua</a:t>
            </a:r>
            <a:r>
              <a:rPr lang="en-US" sz="2659" dirty="0">
                <a:solidFill>
                  <a:srgbClr val="1E2027"/>
                </a:solidFill>
                <a:latin typeface="Aileron"/>
              </a:rPr>
              <a:t> </a:t>
            </a:r>
            <a:r>
              <a:rPr lang="en-US" sz="2659" dirty="0" err="1">
                <a:solidFill>
                  <a:srgbClr val="1E2027"/>
                </a:solidFill>
                <a:latin typeface="Aileron"/>
              </a:rPr>
              <a:t>perawatan</a:t>
            </a:r>
            <a:r>
              <a:rPr lang="en-US" sz="2659" dirty="0">
                <a:solidFill>
                  <a:srgbClr val="1E2027"/>
                </a:solidFill>
                <a:latin typeface="Aileron"/>
              </a:rPr>
              <a:t> yang </a:t>
            </a:r>
            <a:r>
              <a:rPr lang="en-US" sz="2659" dirty="0" err="1">
                <a:solidFill>
                  <a:srgbClr val="1E2027"/>
                </a:solidFill>
                <a:latin typeface="Aileron"/>
              </a:rPr>
              <a:t>telah</a:t>
            </a:r>
            <a:r>
              <a:rPr lang="en-US" sz="2659" dirty="0">
                <a:solidFill>
                  <a:srgbClr val="1E2027"/>
                </a:solidFill>
                <a:latin typeface="Aileron"/>
              </a:rPr>
              <a:t> </a:t>
            </a:r>
            <a:r>
              <a:rPr lang="en-US" sz="2659" dirty="0" err="1">
                <a:solidFill>
                  <a:srgbClr val="1E2027"/>
                </a:solidFill>
                <a:latin typeface="Aileron"/>
              </a:rPr>
              <a:t>dijalankan</a:t>
            </a:r>
            <a:r>
              <a:rPr lang="en-US" sz="2659" dirty="0">
                <a:solidFill>
                  <a:srgbClr val="1E2027"/>
                </a:solidFill>
                <a:latin typeface="Aileron"/>
              </a:rPr>
              <a:t>.</a:t>
            </a:r>
          </a:p>
          <a:p>
            <a:pPr marL="574290" lvl="1" indent="-287145">
              <a:buFont typeface="Arial"/>
              <a:buChar char="•"/>
            </a:pPr>
            <a:endParaRPr lang="en-US" sz="2659" dirty="0">
              <a:solidFill>
                <a:srgbClr val="1E2027"/>
              </a:solidFill>
              <a:latin typeface="Aileron"/>
            </a:endParaRPr>
          </a:p>
          <a:p>
            <a:pPr marL="574290" lvl="1" indent="-287145">
              <a:lnSpc>
                <a:spcPts val="5585"/>
              </a:lnSpc>
              <a:buFont typeface="Arial"/>
              <a:buChar char="•"/>
            </a:pPr>
            <a:r>
              <a:rPr lang="en-US" sz="2659" dirty="0" err="1">
                <a:solidFill>
                  <a:srgbClr val="1E2027"/>
                </a:solidFill>
                <a:latin typeface="Aileron"/>
              </a:rPr>
              <a:t>Rekod</a:t>
            </a:r>
            <a:r>
              <a:rPr lang="en-US" sz="2659" dirty="0">
                <a:solidFill>
                  <a:srgbClr val="1E2027"/>
                </a:solidFill>
                <a:latin typeface="Aileron"/>
              </a:rPr>
              <a:t> yang </a:t>
            </a:r>
            <a:r>
              <a:rPr lang="en-US" sz="2659" dirty="0" err="1">
                <a:solidFill>
                  <a:srgbClr val="1E2027"/>
                </a:solidFill>
                <a:latin typeface="Aileron"/>
              </a:rPr>
              <a:t>patut</a:t>
            </a:r>
            <a:r>
              <a:rPr lang="en-US" sz="2659" dirty="0">
                <a:solidFill>
                  <a:srgbClr val="1E2027"/>
                </a:solidFill>
                <a:latin typeface="Aileron"/>
              </a:rPr>
              <a:t> </a:t>
            </a:r>
            <a:r>
              <a:rPr lang="en-US" sz="2659" dirty="0" err="1">
                <a:solidFill>
                  <a:srgbClr val="1E2027"/>
                </a:solidFill>
                <a:latin typeface="Aileron"/>
              </a:rPr>
              <a:t>dibuat</a:t>
            </a:r>
            <a:r>
              <a:rPr lang="en-US" sz="2659" dirty="0">
                <a:solidFill>
                  <a:srgbClr val="1E2027"/>
                </a:solidFill>
                <a:latin typeface="Aileron"/>
              </a:rPr>
              <a:t> </a:t>
            </a:r>
            <a:r>
              <a:rPr lang="en-US" sz="2659" dirty="0" err="1">
                <a:solidFill>
                  <a:srgbClr val="1E2027"/>
                </a:solidFill>
                <a:latin typeface="Aileron"/>
              </a:rPr>
              <a:t>ialah</a:t>
            </a:r>
            <a:r>
              <a:rPr lang="en-US" sz="2659" dirty="0">
                <a:solidFill>
                  <a:srgbClr val="1E2027"/>
                </a:solidFill>
                <a:latin typeface="Aileron"/>
              </a:rPr>
              <a:t> </a:t>
            </a:r>
            <a:r>
              <a:rPr lang="en-US" sz="2659" dirty="0" err="1">
                <a:solidFill>
                  <a:srgbClr val="1E2027"/>
                </a:solidFill>
                <a:latin typeface="Aileron"/>
              </a:rPr>
              <a:t>seperti</a:t>
            </a:r>
            <a:r>
              <a:rPr lang="en-US" sz="2659" dirty="0">
                <a:solidFill>
                  <a:srgbClr val="1E2027"/>
                </a:solidFill>
                <a:latin typeface="Aileron"/>
              </a:rPr>
              <a:t> </a:t>
            </a:r>
            <a:r>
              <a:rPr lang="en-US" sz="2659" dirty="0" err="1">
                <a:solidFill>
                  <a:srgbClr val="1E2027"/>
                </a:solidFill>
                <a:latin typeface="Aileron"/>
              </a:rPr>
              <a:t>berikut</a:t>
            </a:r>
            <a:r>
              <a:rPr lang="en-US" sz="2659" dirty="0">
                <a:solidFill>
                  <a:srgbClr val="1E2027"/>
                </a:solidFill>
                <a:latin typeface="Aileron"/>
              </a:rPr>
              <a:t>;-</a:t>
            </a:r>
          </a:p>
          <a:p>
            <a:pPr marL="1315845" lvl="2" indent="-571500">
              <a:buFont typeface="+mj-lt"/>
              <a:buAutoNum type="romanLcPeriod"/>
            </a:pPr>
            <a:r>
              <a:rPr lang="en-US" sz="2659" dirty="0">
                <a:solidFill>
                  <a:srgbClr val="1E2027"/>
                </a:solidFill>
                <a:latin typeface="Aileron"/>
              </a:rPr>
              <a:t>Tarikh dan Masa </a:t>
            </a:r>
            <a:r>
              <a:rPr lang="en-US" sz="2659" dirty="0" err="1">
                <a:solidFill>
                  <a:srgbClr val="1E2027"/>
                </a:solidFill>
                <a:latin typeface="Aileron"/>
              </a:rPr>
              <a:t>Panggilan</a:t>
            </a:r>
            <a:r>
              <a:rPr lang="en-US" sz="2659" dirty="0">
                <a:solidFill>
                  <a:srgbClr val="1E2027"/>
                </a:solidFill>
                <a:latin typeface="Aileron"/>
              </a:rPr>
              <a:t>;</a:t>
            </a:r>
          </a:p>
          <a:p>
            <a:pPr marL="1315845" lvl="2" indent="-571500">
              <a:buFont typeface="+mj-lt"/>
              <a:buAutoNum type="romanLcPeriod"/>
            </a:pPr>
            <a:r>
              <a:rPr lang="en-US" sz="2659" dirty="0" err="1">
                <a:solidFill>
                  <a:srgbClr val="1E2027"/>
                </a:solidFill>
                <a:latin typeface="Aileron"/>
              </a:rPr>
              <a:t>Riwayat</a:t>
            </a:r>
            <a:r>
              <a:rPr lang="en-US" sz="2659" dirty="0">
                <a:solidFill>
                  <a:srgbClr val="1E2027"/>
                </a:solidFill>
                <a:latin typeface="Aileron"/>
              </a:rPr>
              <a:t> dan </a:t>
            </a:r>
            <a:r>
              <a:rPr lang="en-US" sz="2659" dirty="0" err="1">
                <a:solidFill>
                  <a:srgbClr val="1E2027"/>
                </a:solidFill>
                <a:latin typeface="Aileron"/>
              </a:rPr>
              <a:t>Masalah</a:t>
            </a:r>
            <a:r>
              <a:rPr lang="en-US" sz="2659" dirty="0">
                <a:solidFill>
                  <a:srgbClr val="1E2027"/>
                </a:solidFill>
                <a:latin typeface="Aileron"/>
              </a:rPr>
              <a:t> </a:t>
            </a:r>
            <a:r>
              <a:rPr lang="en-US" sz="2659" dirty="0" err="1">
                <a:solidFill>
                  <a:srgbClr val="1E2027"/>
                </a:solidFill>
                <a:latin typeface="Aileron"/>
              </a:rPr>
              <a:t>pesakit</a:t>
            </a:r>
            <a:r>
              <a:rPr lang="en-US" sz="2659" dirty="0">
                <a:solidFill>
                  <a:srgbClr val="1E2027"/>
                </a:solidFill>
                <a:latin typeface="Aileron"/>
              </a:rPr>
              <a:t>/</a:t>
            </a:r>
            <a:r>
              <a:rPr lang="en-US" sz="2659" dirty="0" err="1">
                <a:solidFill>
                  <a:srgbClr val="1E2027"/>
                </a:solidFill>
                <a:latin typeface="Aileron"/>
              </a:rPr>
              <a:t>mangsa</a:t>
            </a:r>
            <a:r>
              <a:rPr lang="en-US" sz="2659" dirty="0">
                <a:solidFill>
                  <a:srgbClr val="1E2027"/>
                </a:solidFill>
                <a:latin typeface="Aileron"/>
              </a:rPr>
              <a:t>;</a:t>
            </a:r>
          </a:p>
          <a:p>
            <a:pPr marL="1315845" lvl="2" indent="-571500">
              <a:buFont typeface="+mj-lt"/>
              <a:buAutoNum type="romanLcPeriod"/>
            </a:pPr>
            <a:r>
              <a:rPr lang="en-US" sz="2659" dirty="0" err="1">
                <a:solidFill>
                  <a:srgbClr val="1E2027"/>
                </a:solidFill>
                <a:latin typeface="Aileron"/>
              </a:rPr>
              <a:t>Keadaan</a:t>
            </a:r>
            <a:r>
              <a:rPr lang="en-US" sz="2659" dirty="0">
                <a:solidFill>
                  <a:srgbClr val="1E2027"/>
                </a:solidFill>
                <a:latin typeface="Aileron"/>
              </a:rPr>
              <a:t> </a:t>
            </a:r>
            <a:r>
              <a:rPr lang="en-US" sz="2659" dirty="0" err="1">
                <a:solidFill>
                  <a:srgbClr val="1E2027"/>
                </a:solidFill>
                <a:latin typeface="Aileron"/>
              </a:rPr>
              <a:t>tempat</a:t>
            </a:r>
            <a:r>
              <a:rPr lang="en-US" sz="2659" dirty="0">
                <a:solidFill>
                  <a:srgbClr val="1E2027"/>
                </a:solidFill>
                <a:latin typeface="Aileron"/>
              </a:rPr>
              <a:t> </a:t>
            </a:r>
            <a:r>
              <a:rPr lang="en-US" sz="2659" dirty="0" err="1">
                <a:solidFill>
                  <a:srgbClr val="1E2027"/>
                </a:solidFill>
                <a:latin typeface="Aileron"/>
              </a:rPr>
              <a:t>kejadian</a:t>
            </a:r>
            <a:r>
              <a:rPr lang="en-US" sz="2659" dirty="0">
                <a:solidFill>
                  <a:srgbClr val="1E2027"/>
                </a:solidFill>
                <a:latin typeface="Aileron"/>
              </a:rPr>
              <a:t>;</a:t>
            </a:r>
          </a:p>
          <a:p>
            <a:pPr marL="1315845" lvl="2" indent="-571500">
              <a:buFont typeface="+mj-lt"/>
              <a:buAutoNum type="romanLcPeriod"/>
            </a:pPr>
            <a:r>
              <a:rPr lang="en-US" sz="2659" dirty="0" err="1">
                <a:solidFill>
                  <a:srgbClr val="1E2027"/>
                </a:solidFill>
                <a:latin typeface="Aileron"/>
              </a:rPr>
              <a:t>Pemeriksaan</a:t>
            </a:r>
            <a:r>
              <a:rPr lang="en-US" sz="2659" dirty="0">
                <a:solidFill>
                  <a:srgbClr val="1E2027"/>
                </a:solidFill>
                <a:latin typeface="Aileron"/>
              </a:rPr>
              <a:t> </a:t>
            </a:r>
            <a:r>
              <a:rPr lang="en-US" sz="2659" dirty="0" err="1">
                <a:solidFill>
                  <a:srgbClr val="1E2027"/>
                </a:solidFill>
                <a:latin typeface="Aileron"/>
              </a:rPr>
              <a:t>dibuat</a:t>
            </a:r>
            <a:r>
              <a:rPr lang="en-US" sz="2659" dirty="0">
                <a:solidFill>
                  <a:srgbClr val="1E2027"/>
                </a:solidFill>
                <a:latin typeface="Aileron"/>
              </a:rPr>
              <a:t> Masa dan </a:t>
            </a:r>
            <a:r>
              <a:rPr lang="en-US" sz="2659" i="1" dirty="0">
                <a:solidFill>
                  <a:srgbClr val="1E2027"/>
                </a:solidFill>
                <a:latin typeface="Aileron"/>
              </a:rPr>
              <a:t>“findings”;</a:t>
            </a:r>
          </a:p>
          <a:p>
            <a:pPr marL="1315845" lvl="2" indent="-571500">
              <a:buFont typeface="+mj-lt"/>
              <a:buAutoNum type="romanLcPeriod"/>
            </a:pPr>
            <a:r>
              <a:rPr lang="en-US" sz="2659" dirty="0" err="1">
                <a:solidFill>
                  <a:srgbClr val="1E2027"/>
                </a:solidFill>
                <a:latin typeface="Aileron"/>
              </a:rPr>
              <a:t>Perawatan</a:t>
            </a:r>
            <a:r>
              <a:rPr lang="en-US" sz="2659" dirty="0">
                <a:solidFill>
                  <a:srgbClr val="1E2027"/>
                </a:solidFill>
                <a:latin typeface="Aileron"/>
              </a:rPr>
              <a:t> yang </a:t>
            </a:r>
            <a:r>
              <a:rPr lang="en-US" sz="2659" dirty="0" err="1">
                <a:solidFill>
                  <a:srgbClr val="1E2027"/>
                </a:solidFill>
                <a:latin typeface="Aileron"/>
              </a:rPr>
              <a:t>diberi</a:t>
            </a:r>
            <a:r>
              <a:rPr lang="en-US" sz="2659" dirty="0">
                <a:solidFill>
                  <a:srgbClr val="1E2027"/>
                </a:solidFill>
                <a:latin typeface="Aileron"/>
              </a:rPr>
              <a:t>, masa dan </a:t>
            </a:r>
            <a:r>
              <a:rPr lang="en-US" sz="2659" dirty="0" err="1">
                <a:solidFill>
                  <a:srgbClr val="1E2027"/>
                </a:solidFill>
                <a:latin typeface="Aileron"/>
              </a:rPr>
              <a:t>hasilnya</a:t>
            </a:r>
            <a:r>
              <a:rPr lang="en-US" sz="2659" dirty="0">
                <a:solidFill>
                  <a:srgbClr val="1E2027"/>
                </a:solidFill>
                <a:latin typeface="Aileron"/>
              </a:rPr>
              <a:t>;</a:t>
            </a:r>
          </a:p>
          <a:p>
            <a:pPr marL="1315845" lvl="2" indent="-571500">
              <a:buFont typeface="+mj-lt"/>
              <a:buAutoNum type="romanLcPeriod"/>
            </a:pPr>
            <a:r>
              <a:rPr lang="en-US" sz="2659" dirty="0" err="1">
                <a:solidFill>
                  <a:srgbClr val="1E2027"/>
                </a:solidFill>
                <a:latin typeface="Aileron"/>
              </a:rPr>
              <a:t>Perubatan</a:t>
            </a:r>
            <a:r>
              <a:rPr lang="en-US" sz="2659" dirty="0">
                <a:solidFill>
                  <a:srgbClr val="1E2027"/>
                </a:solidFill>
                <a:latin typeface="Aileron"/>
              </a:rPr>
              <a:t> status </a:t>
            </a:r>
            <a:r>
              <a:rPr lang="en-US" sz="2659" dirty="0" err="1">
                <a:solidFill>
                  <a:srgbClr val="1E2027"/>
                </a:solidFill>
                <a:latin typeface="Aileron"/>
              </a:rPr>
              <a:t>pesakit</a:t>
            </a:r>
            <a:r>
              <a:rPr lang="en-US" sz="2659" dirty="0">
                <a:solidFill>
                  <a:srgbClr val="1E2027"/>
                </a:solidFill>
                <a:latin typeface="Aileron"/>
              </a:rPr>
              <a:t> </a:t>
            </a:r>
            <a:r>
              <a:rPr lang="en-US" sz="2659" dirty="0" err="1">
                <a:solidFill>
                  <a:srgbClr val="1E2027"/>
                </a:solidFill>
                <a:latin typeface="Aileron"/>
              </a:rPr>
              <a:t>semasa</a:t>
            </a:r>
            <a:r>
              <a:rPr lang="en-US" sz="2659" dirty="0">
                <a:solidFill>
                  <a:srgbClr val="1E2027"/>
                </a:solidFill>
                <a:latin typeface="Aileron"/>
              </a:rPr>
              <a:t> </a:t>
            </a:r>
            <a:r>
              <a:rPr lang="en-US" sz="2659" dirty="0" err="1">
                <a:solidFill>
                  <a:srgbClr val="1E2027"/>
                </a:solidFill>
                <a:latin typeface="Aileron"/>
              </a:rPr>
              <a:t>perawatan</a:t>
            </a:r>
            <a:r>
              <a:rPr lang="en-US" sz="2659" dirty="0">
                <a:solidFill>
                  <a:srgbClr val="1E2027"/>
                </a:solidFill>
                <a:latin typeface="Aileron"/>
              </a:rPr>
              <a:t> dan </a:t>
            </a:r>
            <a:r>
              <a:rPr lang="en-US" sz="2659" dirty="0" err="1">
                <a:solidFill>
                  <a:srgbClr val="1E2027"/>
                </a:solidFill>
                <a:latin typeface="Aileron"/>
              </a:rPr>
              <a:t>perjalanan</a:t>
            </a:r>
            <a:r>
              <a:rPr lang="en-US" sz="2659" dirty="0">
                <a:solidFill>
                  <a:srgbClr val="1E2027"/>
                </a:solidFill>
                <a:latin typeface="Aileron"/>
              </a:rPr>
              <a:t>.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8FD51AB7-0A1E-40BF-908A-6ECD0C9F77B5}"/>
              </a:ext>
            </a:extLst>
          </p:cNvPr>
          <p:cNvSpPr txBox="1"/>
          <p:nvPr/>
        </p:nvSpPr>
        <p:spPr>
          <a:xfrm>
            <a:off x="956922" y="2390259"/>
            <a:ext cx="16230600" cy="621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93"/>
              </a:lnSpc>
            </a:pPr>
            <a:r>
              <a:rPr lang="en-US" sz="4121" dirty="0">
                <a:solidFill>
                  <a:srgbClr val="FF3131"/>
                </a:solidFill>
                <a:latin typeface="Aileron Bold"/>
              </a:rPr>
              <a:t>DOKUMENTASI DAN MEDICAL/ RECORDS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08738" y="1580506"/>
            <a:ext cx="5926968" cy="7302871"/>
          </a:xfrm>
          <a:custGeom>
            <a:avLst/>
            <a:gdLst/>
            <a:ahLst/>
            <a:cxnLst/>
            <a:rect l="l" t="t" r="r" b="b"/>
            <a:pathLst>
              <a:path w="5926968" h="7302871">
                <a:moveTo>
                  <a:pt x="0" y="0"/>
                </a:moveTo>
                <a:lnTo>
                  <a:pt x="5926967" y="0"/>
                </a:lnTo>
                <a:lnTo>
                  <a:pt x="5926967" y="7302871"/>
                </a:lnTo>
                <a:lnTo>
                  <a:pt x="0" y="73028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999"/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56922" y="1561456"/>
            <a:ext cx="16230600" cy="704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81"/>
              </a:lnSpc>
            </a:pPr>
            <a:r>
              <a:rPr lang="en-US" sz="4545" spc="22">
                <a:solidFill>
                  <a:srgbClr val="2B2C30"/>
                </a:solidFill>
                <a:latin typeface="Playfair Display Bold"/>
              </a:rPr>
              <a:t>AKTA DAN PERUNDANGAN </a:t>
            </a:r>
            <a:r>
              <a:rPr lang="en-US" sz="4545" spc="22">
                <a:solidFill>
                  <a:srgbClr val="2B2C30"/>
                </a:solidFill>
                <a:latin typeface="Playfair Display Bold Italics"/>
              </a:rPr>
              <a:t>FIRST RESPONDER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097875" y="4697729"/>
            <a:ext cx="14602567" cy="2039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4290" lvl="1" indent="-287145">
              <a:lnSpc>
                <a:spcPts val="5585"/>
              </a:lnSpc>
              <a:buFont typeface="Arial"/>
              <a:buChar char="•"/>
            </a:pPr>
            <a:r>
              <a:rPr lang="en-US" sz="2800" dirty="0">
                <a:solidFill>
                  <a:srgbClr val="1E2027"/>
                </a:solidFill>
                <a:latin typeface="Aileron"/>
              </a:rPr>
              <a:t>Delegated Medical Act 1971</a:t>
            </a:r>
          </a:p>
          <a:p>
            <a:pPr marL="574290" lvl="1" indent="-287145">
              <a:lnSpc>
                <a:spcPts val="5585"/>
              </a:lnSpc>
              <a:buFont typeface="Arial"/>
              <a:buChar char="•"/>
            </a:pPr>
            <a:r>
              <a:rPr lang="en-US" sz="2800" dirty="0" err="1">
                <a:solidFill>
                  <a:srgbClr val="1E2027"/>
                </a:solidFill>
                <a:latin typeface="Aileron"/>
              </a:rPr>
              <a:t>Peraturan</a:t>
            </a:r>
            <a:r>
              <a:rPr lang="en-US" sz="2800" dirty="0">
                <a:solidFill>
                  <a:srgbClr val="1E2027"/>
                </a:solidFill>
                <a:latin typeface="Aileron"/>
              </a:rPr>
              <a:t> </a:t>
            </a:r>
            <a:r>
              <a:rPr lang="en-US" sz="2800" dirty="0" err="1">
                <a:solidFill>
                  <a:srgbClr val="1E2027"/>
                </a:solidFill>
                <a:latin typeface="Aileron"/>
              </a:rPr>
              <a:t>Peraturan</a:t>
            </a:r>
            <a:r>
              <a:rPr lang="en-US" sz="2800" dirty="0">
                <a:solidFill>
                  <a:srgbClr val="1E2027"/>
                </a:solidFill>
                <a:latin typeface="Aileron"/>
              </a:rPr>
              <a:t> (</a:t>
            </a:r>
            <a:r>
              <a:rPr lang="en-US" sz="2800" dirty="0" err="1">
                <a:solidFill>
                  <a:srgbClr val="1E2027"/>
                </a:solidFill>
                <a:latin typeface="Aileron"/>
              </a:rPr>
              <a:t>Keselamatan,Kesihatan</a:t>
            </a:r>
            <a:r>
              <a:rPr lang="en-US" sz="2800" dirty="0">
                <a:solidFill>
                  <a:srgbClr val="1E2027"/>
                </a:solidFill>
                <a:latin typeface="Aileron"/>
              </a:rPr>
              <a:t> Dan Kebajikan) </a:t>
            </a:r>
            <a:r>
              <a:rPr lang="en-US" sz="2800" dirty="0" err="1">
                <a:solidFill>
                  <a:srgbClr val="1E2027"/>
                </a:solidFill>
                <a:latin typeface="Aileron"/>
              </a:rPr>
              <a:t>Kilang</a:t>
            </a:r>
            <a:r>
              <a:rPr lang="en-US" sz="2800" dirty="0">
                <a:solidFill>
                  <a:srgbClr val="1E2027"/>
                </a:solidFill>
                <a:latin typeface="Aileron"/>
              </a:rPr>
              <a:t> Dan </a:t>
            </a:r>
            <a:r>
              <a:rPr lang="en-US" sz="2800" dirty="0" err="1">
                <a:solidFill>
                  <a:srgbClr val="1E2027"/>
                </a:solidFill>
                <a:latin typeface="Aileron"/>
              </a:rPr>
              <a:t>Jentera</a:t>
            </a:r>
            <a:r>
              <a:rPr lang="en-US" sz="2800" dirty="0">
                <a:solidFill>
                  <a:srgbClr val="1E2027"/>
                </a:solidFill>
                <a:latin typeface="Aileron"/>
              </a:rPr>
              <a:t> 1970</a:t>
            </a:r>
          </a:p>
          <a:p>
            <a:pPr marL="574290" lvl="1" indent="-287145">
              <a:lnSpc>
                <a:spcPts val="5585"/>
              </a:lnSpc>
              <a:buFont typeface="Arial"/>
              <a:buChar char="•"/>
            </a:pPr>
            <a:r>
              <a:rPr lang="en-US" sz="2800" dirty="0" err="1">
                <a:solidFill>
                  <a:srgbClr val="1E2027"/>
                </a:solidFill>
                <a:latin typeface="Aileron"/>
              </a:rPr>
              <a:t>Akta</a:t>
            </a:r>
            <a:r>
              <a:rPr lang="en-US" sz="2800" dirty="0">
                <a:solidFill>
                  <a:srgbClr val="1E2027"/>
                </a:solidFill>
                <a:latin typeface="Aileron"/>
              </a:rPr>
              <a:t> </a:t>
            </a:r>
            <a:r>
              <a:rPr lang="en-US" sz="2800" dirty="0" err="1">
                <a:solidFill>
                  <a:srgbClr val="1E2027"/>
                </a:solidFill>
                <a:latin typeface="Aileron"/>
              </a:rPr>
              <a:t>Perkhidmatan</a:t>
            </a:r>
            <a:r>
              <a:rPr lang="en-US" sz="2800" dirty="0">
                <a:solidFill>
                  <a:srgbClr val="1E2027"/>
                </a:solidFill>
                <a:latin typeface="Aileron"/>
              </a:rPr>
              <a:t> </a:t>
            </a:r>
            <a:r>
              <a:rPr lang="en-US" sz="2800" dirty="0" err="1">
                <a:solidFill>
                  <a:srgbClr val="1E2027"/>
                </a:solidFill>
                <a:latin typeface="Aileron"/>
              </a:rPr>
              <a:t>Bomba</a:t>
            </a:r>
            <a:r>
              <a:rPr lang="en-US" sz="2800" dirty="0">
                <a:solidFill>
                  <a:srgbClr val="1E2027"/>
                </a:solidFill>
                <a:latin typeface="Aileron"/>
              </a:rPr>
              <a:t> 341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3352906"/>
            <a:ext cx="16230600" cy="935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26"/>
              </a:lnSpc>
            </a:pPr>
            <a:r>
              <a:rPr lang="en-US" sz="4202" spc="411">
                <a:solidFill>
                  <a:srgbClr val="231F20"/>
                </a:solidFill>
                <a:latin typeface="Aileron Bold"/>
              </a:rPr>
              <a:t>RUJUKAN</a:t>
            </a:r>
          </a:p>
        </p:txBody>
      </p:sp>
    </p:spTree>
    <p:extLst>
      <p:ext uri="{BB962C8B-B14F-4D97-AF65-F5344CB8AC3E}">
        <p14:creationId xmlns:p14="http://schemas.microsoft.com/office/powerpoint/2010/main" val="19831308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31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5804452" y="1028700"/>
            <a:ext cx="6679096" cy="8229600"/>
          </a:xfrm>
          <a:custGeom>
            <a:avLst/>
            <a:gdLst/>
            <a:ahLst/>
            <a:cxnLst/>
            <a:rect l="l" t="t" r="r" b="b"/>
            <a:pathLst>
              <a:path w="6679096" h="8229600">
                <a:moveTo>
                  <a:pt x="0" y="0"/>
                </a:moveTo>
                <a:lnTo>
                  <a:pt x="6679096" y="0"/>
                </a:lnTo>
                <a:lnTo>
                  <a:pt x="667909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999"/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236347" y="4348786"/>
            <a:ext cx="9815307" cy="2766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84"/>
              </a:lnSpc>
            </a:pPr>
            <a:r>
              <a:rPr lang="en-US" sz="16437" spc="1610">
                <a:solidFill>
                  <a:srgbClr val="FFFFFF"/>
                </a:solidFill>
                <a:latin typeface="Oswald Bold"/>
              </a:rPr>
              <a:t>KASIH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236347" y="3442248"/>
            <a:ext cx="9815307" cy="1186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48"/>
              </a:lnSpc>
            </a:pPr>
            <a:r>
              <a:rPr lang="en-US" sz="7063" spc="692">
                <a:solidFill>
                  <a:srgbClr val="FFFFFF"/>
                </a:solidFill>
                <a:latin typeface="Oswald Bold"/>
              </a:rPr>
              <a:t>TERIMA</a:t>
            </a:r>
          </a:p>
        </p:txBody>
      </p:sp>
      <p:sp>
        <p:nvSpPr>
          <p:cNvPr id="9" name="Freeform 9"/>
          <p:cNvSpPr/>
          <p:nvPr/>
        </p:nvSpPr>
        <p:spPr>
          <a:xfrm>
            <a:off x="-1" y="0"/>
            <a:ext cx="5764563" cy="4629150"/>
          </a:xfrm>
          <a:custGeom>
            <a:avLst/>
            <a:gdLst/>
            <a:ahLst/>
            <a:cxnLst/>
            <a:rect l="l" t="t" r="r" b="b"/>
            <a:pathLst>
              <a:path w="9022634" h="9258300">
                <a:moveTo>
                  <a:pt x="0" y="0"/>
                </a:moveTo>
                <a:lnTo>
                  <a:pt x="9022634" y="0"/>
                </a:lnTo>
                <a:lnTo>
                  <a:pt x="9022634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6518" t="-100000"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AECFDF4-8970-44A1-B94E-6CF317756E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3002" b="31482"/>
          <a:stretch/>
        </p:blipFill>
        <p:spPr>
          <a:xfrm>
            <a:off x="4800600" y="3238500"/>
            <a:ext cx="13487400" cy="7048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>
              <a:alphaModFix amt="98000"/>
            </a:blip>
            <a:stretch>
              <a:fillRect t="-38888" b="-3888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1394093"/>
            <a:ext cx="16230600" cy="704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81"/>
              </a:lnSpc>
            </a:pPr>
            <a:r>
              <a:rPr lang="en-US" sz="4545" spc="22">
                <a:solidFill>
                  <a:srgbClr val="2B2C30"/>
                </a:solidFill>
                <a:latin typeface="Playfair Display Bold"/>
              </a:rPr>
              <a:t>OBJEKTIF PERTOLONGAN CEMAS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2892323"/>
            <a:ext cx="15220149" cy="4083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2907" lvl="1" indent="-396453" algn="just">
              <a:lnSpc>
                <a:spcPts val="8703"/>
              </a:lnSpc>
              <a:buFont typeface="Arial"/>
              <a:buChar char="•"/>
            </a:pPr>
            <a:r>
              <a:rPr lang="en-US" sz="3672" spc="7" dirty="0" err="1">
                <a:solidFill>
                  <a:srgbClr val="231F20"/>
                </a:solidFill>
                <a:latin typeface="Aileron"/>
              </a:rPr>
              <a:t>Menyelamat</a:t>
            </a:r>
            <a:r>
              <a:rPr lang="en-US" sz="3672" spc="7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3672" spc="7" dirty="0" err="1">
                <a:solidFill>
                  <a:srgbClr val="231F20"/>
                </a:solidFill>
                <a:latin typeface="Aileron"/>
              </a:rPr>
              <a:t>nyawa</a:t>
            </a:r>
            <a:r>
              <a:rPr lang="en-US" sz="3672" spc="7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3672" spc="7" dirty="0" err="1">
                <a:solidFill>
                  <a:srgbClr val="231F20"/>
                </a:solidFill>
                <a:latin typeface="Aileron"/>
              </a:rPr>
              <a:t>mangsa</a:t>
            </a:r>
            <a:r>
              <a:rPr lang="en-US" sz="3672" spc="7" dirty="0">
                <a:solidFill>
                  <a:srgbClr val="231F20"/>
                </a:solidFill>
                <a:latin typeface="Aileron"/>
              </a:rPr>
              <a:t>;</a:t>
            </a:r>
          </a:p>
          <a:p>
            <a:pPr marL="792907" lvl="1" indent="-396453" algn="just">
              <a:lnSpc>
                <a:spcPts val="8703"/>
              </a:lnSpc>
              <a:buFont typeface="Arial"/>
              <a:buChar char="•"/>
            </a:pPr>
            <a:r>
              <a:rPr lang="en-US" sz="3672" spc="7" dirty="0" err="1">
                <a:solidFill>
                  <a:srgbClr val="231F20"/>
                </a:solidFill>
                <a:latin typeface="Aileron"/>
              </a:rPr>
              <a:t>Mengelakkan</a:t>
            </a:r>
            <a:r>
              <a:rPr lang="en-US" sz="3672" spc="7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3672" spc="7" dirty="0" err="1">
                <a:solidFill>
                  <a:srgbClr val="231F20"/>
                </a:solidFill>
                <a:latin typeface="Aileron"/>
              </a:rPr>
              <a:t>keadaan</a:t>
            </a:r>
            <a:r>
              <a:rPr lang="en-US" sz="3672" spc="7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3672" spc="7" dirty="0" err="1">
                <a:solidFill>
                  <a:srgbClr val="231F20"/>
                </a:solidFill>
                <a:latin typeface="Aileron"/>
              </a:rPr>
              <a:t>mangsa</a:t>
            </a:r>
            <a:r>
              <a:rPr lang="en-US" sz="3672" spc="7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3672" spc="7" dirty="0" err="1">
                <a:solidFill>
                  <a:srgbClr val="231F20"/>
                </a:solidFill>
                <a:latin typeface="Aileron"/>
              </a:rPr>
              <a:t>dari</a:t>
            </a:r>
            <a:r>
              <a:rPr lang="en-US" sz="3672" spc="7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3672" spc="7" dirty="0" err="1">
                <a:solidFill>
                  <a:srgbClr val="231F20"/>
                </a:solidFill>
                <a:latin typeface="Aileron"/>
              </a:rPr>
              <a:t>menjadi</a:t>
            </a:r>
            <a:r>
              <a:rPr lang="en-US" sz="3672" spc="7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3672" spc="7" dirty="0" err="1">
                <a:solidFill>
                  <a:srgbClr val="231F20"/>
                </a:solidFill>
                <a:latin typeface="Aileron"/>
              </a:rPr>
              <a:t>lebih</a:t>
            </a:r>
            <a:r>
              <a:rPr lang="en-US" sz="3672" spc="7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3672" spc="7" dirty="0" err="1">
                <a:solidFill>
                  <a:srgbClr val="231F20"/>
                </a:solidFill>
                <a:latin typeface="Aileron"/>
              </a:rPr>
              <a:t>teruk</a:t>
            </a:r>
            <a:r>
              <a:rPr lang="en-US" sz="3672" spc="7" dirty="0">
                <a:solidFill>
                  <a:srgbClr val="231F20"/>
                </a:solidFill>
                <a:latin typeface="Aileron"/>
              </a:rPr>
              <a:t>; dan</a:t>
            </a:r>
          </a:p>
          <a:p>
            <a:pPr marL="792907" lvl="1" indent="-396453" algn="just">
              <a:lnSpc>
                <a:spcPts val="8703"/>
              </a:lnSpc>
              <a:buFont typeface="Arial"/>
              <a:buChar char="•"/>
            </a:pPr>
            <a:r>
              <a:rPr lang="en-US" sz="3672" spc="7" dirty="0" err="1">
                <a:solidFill>
                  <a:srgbClr val="231F20"/>
                </a:solidFill>
                <a:latin typeface="Aileron"/>
              </a:rPr>
              <a:t>Memberi</a:t>
            </a:r>
            <a:r>
              <a:rPr lang="en-US" sz="3672" spc="7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3672" spc="7" dirty="0" err="1">
                <a:solidFill>
                  <a:srgbClr val="231F20"/>
                </a:solidFill>
                <a:latin typeface="Aileron"/>
              </a:rPr>
              <a:t>keselesaan</a:t>
            </a:r>
            <a:r>
              <a:rPr lang="en-US" sz="3672" spc="7" dirty="0">
                <a:solidFill>
                  <a:srgbClr val="231F20"/>
                </a:solidFill>
                <a:latin typeface="Aileron"/>
              </a:rPr>
              <a:t> dan </a:t>
            </a:r>
            <a:r>
              <a:rPr lang="en-US" sz="3672" spc="7" dirty="0" err="1">
                <a:solidFill>
                  <a:srgbClr val="231F20"/>
                </a:solidFill>
                <a:latin typeface="Aileron"/>
              </a:rPr>
              <a:t>mengurangkan</a:t>
            </a:r>
            <a:r>
              <a:rPr lang="en-US" sz="3672" spc="7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3672" spc="7" dirty="0" err="1">
                <a:solidFill>
                  <a:srgbClr val="231F20"/>
                </a:solidFill>
                <a:latin typeface="Aileron"/>
              </a:rPr>
              <a:t>kesakitan</a:t>
            </a:r>
            <a:r>
              <a:rPr lang="en-US" sz="3672" spc="7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3672" spc="7" dirty="0" err="1">
                <a:solidFill>
                  <a:srgbClr val="231F20"/>
                </a:solidFill>
                <a:latin typeface="Aileron"/>
              </a:rPr>
              <a:t>kepada</a:t>
            </a:r>
            <a:r>
              <a:rPr lang="en-US" sz="3672" spc="7" dirty="0">
                <a:solidFill>
                  <a:srgbClr val="231F20"/>
                </a:solidFill>
                <a:latin typeface="Aileron"/>
              </a:rPr>
              <a:t> </a:t>
            </a:r>
            <a:r>
              <a:rPr lang="en-US" sz="3672" spc="7" dirty="0" err="1">
                <a:solidFill>
                  <a:srgbClr val="231F20"/>
                </a:solidFill>
                <a:latin typeface="Aileron"/>
              </a:rPr>
              <a:t>mangsa</a:t>
            </a:r>
            <a:r>
              <a:rPr lang="en-US" sz="3672" spc="7" dirty="0">
                <a:solidFill>
                  <a:srgbClr val="231F20"/>
                </a:solidFill>
                <a:latin typeface="Aileron"/>
              </a:rPr>
              <a:t>.</a:t>
            </a:r>
          </a:p>
          <a:p>
            <a:pPr algn="just">
              <a:lnSpc>
                <a:spcPts val="5839"/>
              </a:lnSpc>
            </a:pPr>
            <a:endParaRPr lang="en-US" sz="3672" spc="7" dirty="0">
              <a:solidFill>
                <a:srgbClr val="231F20"/>
              </a:solidFill>
              <a:latin typeface="Aileron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108738" y="1580506"/>
            <a:ext cx="5926968" cy="7302871"/>
          </a:xfrm>
          <a:custGeom>
            <a:avLst/>
            <a:gdLst/>
            <a:ahLst/>
            <a:cxnLst/>
            <a:rect l="l" t="t" r="r" b="b"/>
            <a:pathLst>
              <a:path w="5926968" h="7302871">
                <a:moveTo>
                  <a:pt x="0" y="0"/>
                </a:moveTo>
                <a:lnTo>
                  <a:pt x="5926967" y="0"/>
                </a:lnTo>
                <a:lnTo>
                  <a:pt x="5926967" y="7302871"/>
                </a:lnTo>
                <a:lnTo>
                  <a:pt x="0" y="73028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>
              <a:alphaModFix amt="98000"/>
            </a:blip>
            <a:stretch>
              <a:fillRect t="-38888" b="-3888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1394093"/>
            <a:ext cx="16230600" cy="704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81"/>
              </a:lnSpc>
            </a:pPr>
            <a:r>
              <a:rPr lang="en-US" sz="4545" spc="22">
                <a:solidFill>
                  <a:srgbClr val="2B2C30"/>
                </a:solidFill>
                <a:latin typeface="Playfair Display Bold"/>
              </a:rPr>
              <a:t>PEMBANTU PERTAMA (</a:t>
            </a:r>
            <a:r>
              <a:rPr lang="en-US" sz="4545" spc="22">
                <a:solidFill>
                  <a:srgbClr val="2B2C30"/>
                </a:solidFill>
                <a:latin typeface="Playfair Display Bold Italics"/>
              </a:rPr>
              <a:t>FIRST AIDER</a:t>
            </a:r>
            <a:r>
              <a:rPr lang="en-US" sz="4545" spc="22">
                <a:solidFill>
                  <a:srgbClr val="2B2C30"/>
                </a:solidFill>
                <a:latin typeface="Playfair Display Bold"/>
              </a:rPr>
              <a:t>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2741811"/>
            <a:ext cx="15954860" cy="6822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2237" lvl="1" indent="-371118" algn="just">
              <a:lnSpc>
                <a:spcPts val="4228"/>
              </a:lnSpc>
              <a:buFont typeface="Arial"/>
              <a:buChar char="•"/>
            </a:pP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Pembantu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Pertama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i="1" spc="20" dirty="0">
                <a:solidFill>
                  <a:srgbClr val="000000"/>
                </a:solidFill>
                <a:latin typeface="Aileron"/>
              </a:rPr>
              <a:t>(First Aider)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adalah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seorang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yang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memberikan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rawatan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awal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kecemasan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atau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pertolongan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cemas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kepada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mangsa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yang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didalam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kecemasan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atau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mengalami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kecederaan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mengikut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ilmu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pengetahuan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dan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kemahiran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yang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ada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pada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dirinya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.</a:t>
            </a:r>
          </a:p>
          <a:p>
            <a:pPr algn="just">
              <a:lnSpc>
                <a:spcPts val="4228"/>
              </a:lnSpc>
            </a:pPr>
            <a:endParaRPr lang="en-US" sz="3200" spc="20" dirty="0">
              <a:solidFill>
                <a:srgbClr val="000000"/>
              </a:solidFill>
              <a:latin typeface="Aileron"/>
            </a:endParaRPr>
          </a:p>
          <a:p>
            <a:pPr marL="742237" lvl="1" indent="-371118" algn="just">
              <a:lnSpc>
                <a:spcPts val="4228"/>
              </a:lnSpc>
              <a:buFont typeface="Arial"/>
              <a:buChar char="•"/>
            </a:pP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Seseorang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pembantu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pertama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yang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bertauliah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mestilah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mengikuti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kursus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serta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lulus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keseluruhan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ujian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bertulis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dan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praktikal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daripada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mana – mana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agensi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yang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berdaftar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dan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tenaga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pengajarnya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bertauliah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serta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berkompeten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.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Pembantu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pertama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perlu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sentiasa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memperbarui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sijilnya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yang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telah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tamat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tempoh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dengan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menghadiri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semula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kursus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dan lulus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keseluruhan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ujian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agar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pembantu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pertama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tersebut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kekal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kompeten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sebagai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seorang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pembantu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pertama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 </a:t>
            </a:r>
            <a:r>
              <a:rPr lang="en-US" sz="3200" i="1" spc="20" dirty="0">
                <a:solidFill>
                  <a:srgbClr val="000000"/>
                </a:solidFill>
                <a:latin typeface="Aileron"/>
              </a:rPr>
              <a:t>(First Aider) </a:t>
            </a:r>
            <a:r>
              <a:rPr lang="en-US" sz="3200" spc="20" dirty="0" err="1">
                <a:solidFill>
                  <a:srgbClr val="000000"/>
                </a:solidFill>
                <a:latin typeface="Aileron"/>
              </a:rPr>
              <a:t>bertauliah</a:t>
            </a:r>
            <a:r>
              <a:rPr lang="en-US" sz="3200" spc="20" dirty="0">
                <a:solidFill>
                  <a:srgbClr val="000000"/>
                </a:solidFill>
                <a:latin typeface="Aileron"/>
              </a:rPr>
              <a:t>. </a:t>
            </a:r>
          </a:p>
          <a:p>
            <a:pPr algn="just">
              <a:lnSpc>
                <a:spcPts val="2337"/>
              </a:lnSpc>
            </a:pPr>
            <a:endParaRPr lang="en-US" sz="3437" spc="20" dirty="0">
              <a:solidFill>
                <a:srgbClr val="000000"/>
              </a:solidFill>
              <a:latin typeface="Aileron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108738" y="1580506"/>
            <a:ext cx="5926968" cy="7302871"/>
          </a:xfrm>
          <a:custGeom>
            <a:avLst/>
            <a:gdLst/>
            <a:ahLst/>
            <a:cxnLst/>
            <a:rect l="l" t="t" r="r" b="b"/>
            <a:pathLst>
              <a:path w="5926968" h="7302871">
                <a:moveTo>
                  <a:pt x="0" y="0"/>
                </a:moveTo>
                <a:lnTo>
                  <a:pt x="5926967" y="0"/>
                </a:lnTo>
                <a:lnTo>
                  <a:pt x="5926967" y="7302871"/>
                </a:lnTo>
                <a:lnTo>
                  <a:pt x="0" y="73028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>
              <a:alphaModFix amt="98000"/>
            </a:blip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27931" y="2947182"/>
            <a:ext cx="1520262" cy="1520262"/>
          </a:xfrm>
          <a:custGeom>
            <a:avLst/>
            <a:gdLst/>
            <a:ahLst/>
            <a:cxnLst/>
            <a:rect l="l" t="t" r="r" b="b"/>
            <a:pathLst>
              <a:path w="1520262" h="1520262">
                <a:moveTo>
                  <a:pt x="0" y="0"/>
                </a:moveTo>
                <a:lnTo>
                  <a:pt x="1520262" y="0"/>
                </a:lnTo>
                <a:lnTo>
                  <a:pt x="1520262" y="1520262"/>
                </a:lnTo>
                <a:lnTo>
                  <a:pt x="0" y="15202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5304655"/>
            <a:ext cx="1808777" cy="1898098"/>
          </a:xfrm>
          <a:custGeom>
            <a:avLst/>
            <a:gdLst/>
            <a:ahLst/>
            <a:cxnLst/>
            <a:rect l="l" t="t" r="r" b="b"/>
            <a:pathLst>
              <a:path w="1808777" h="1898098">
                <a:moveTo>
                  <a:pt x="0" y="0"/>
                </a:moveTo>
                <a:lnTo>
                  <a:pt x="1808777" y="0"/>
                </a:lnTo>
                <a:lnTo>
                  <a:pt x="1808777" y="1898099"/>
                </a:lnTo>
                <a:lnTo>
                  <a:pt x="0" y="1898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7571" t="-25062" r="-39074" b="-5656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38647" y="7838542"/>
            <a:ext cx="1698830" cy="1698830"/>
          </a:xfrm>
          <a:custGeom>
            <a:avLst/>
            <a:gdLst/>
            <a:ahLst/>
            <a:cxnLst/>
            <a:rect l="l" t="t" r="r" b="b"/>
            <a:pathLst>
              <a:path w="1698830" h="1698830">
                <a:moveTo>
                  <a:pt x="0" y="0"/>
                </a:moveTo>
                <a:lnTo>
                  <a:pt x="1698830" y="0"/>
                </a:lnTo>
                <a:lnTo>
                  <a:pt x="1698830" y="1698830"/>
                </a:lnTo>
                <a:lnTo>
                  <a:pt x="0" y="16988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182920" y="2989547"/>
            <a:ext cx="1741666" cy="1799692"/>
          </a:xfrm>
          <a:custGeom>
            <a:avLst/>
            <a:gdLst/>
            <a:ahLst/>
            <a:cxnLst/>
            <a:rect l="l" t="t" r="r" b="b"/>
            <a:pathLst>
              <a:path w="1741666" h="1799692">
                <a:moveTo>
                  <a:pt x="0" y="0"/>
                </a:moveTo>
                <a:lnTo>
                  <a:pt x="1741666" y="0"/>
                </a:lnTo>
                <a:lnTo>
                  <a:pt x="1741666" y="1799693"/>
                </a:lnTo>
                <a:lnTo>
                  <a:pt x="0" y="17996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8237" t="-56741" r="-60614" b="-55054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334500" y="6052899"/>
            <a:ext cx="1780586" cy="1780586"/>
          </a:xfrm>
          <a:custGeom>
            <a:avLst/>
            <a:gdLst/>
            <a:ahLst/>
            <a:cxnLst/>
            <a:rect l="l" t="t" r="r" b="b"/>
            <a:pathLst>
              <a:path w="1780586" h="1780586">
                <a:moveTo>
                  <a:pt x="0" y="0"/>
                </a:moveTo>
                <a:lnTo>
                  <a:pt x="1780586" y="0"/>
                </a:lnTo>
                <a:lnTo>
                  <a:pt x="1780586" y="1780586"/>
                </a:lnTo>
                <a:lnTo>
                  <a:pt x="0" y="17805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3144964" y="2989547"/>
            <a:ext cx="5339774" cy="1638537"/>
            <a:chOff x="0" y="0"/>
            <a:chExt cx="7119698" cy="218471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65688" cy="765688"/>
            </a:xfrm>
            <a:custGeom>
              <a:avLst/>
              <a:gdLst/>
              <a:ahLst/>
              <a:cxnLst/>
              <a:rect l="l" t="t" r="r" b="b"/>
              <a:pathLst>
                <a:path w="765688" h="765688">
                  <a:moveTo>
                    <a:pt x="0" y="0"/>
                  </a:moveTo>
                  <a:lnTo>
                    <a:pt x="765688" y="0"/>
                  </a:lnTo>
                  <a:lnTo>
                    <a:pt x="765688" y="765688"/>
                  </a:lnTo>
                  <a:lnTo>
                    <a:pt x="0" y="765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1019688" y="-9525"/>
              <a:ext cx="6100010" cy="2194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98"/>
                </a:lnSpc>
              </a:pPr>
              <a:r>
                <a:rPr lang="en-US" sz="2437" spc="14">
                  <a:solidFill>
                    <a:srgbClr val="000000"/>
                  </a:solidFill>
                  <a:latin typeface="Aileron Bold"/>
                </a:rPr>
                <a:t>BERTIMBANG RASA</a:t>
              </a:r>
            </a:p>
            <a:p>
              <a:pPr>
                <a:lnSpc>
                  <a:spcPts val="1276"/>
                </a:lnSpc>
              </a:pPr>
              <a:endParaRPr lang="en-US" sz="2437" spc="14">
                <a:solidFill>
                  <a:srgbClr val="000000"/>
                </a:solidFill>
                <a:latin typeface="Aileron Bold"/>
              </a:endParaRPr>
            </a:p>
            <a:p>
              <a:pPr>
                <a:lnSpc>
                  <a:spcPts val="2998"/>
                </a:lnSpc>
              </a:pPr>
              <a:r>
                <a:rPr lang="en-US" sz="2437" spc="14">
                  <a:solidFill>
                    <a:srgbClr val="000000"/>
                  </a:solidFill>
                  <a:latin typeface="Aileron"/>
                </a:rPr>
                <a:t>Hendaklah bersimpati dengan mangsa yang mengalami kecederaan.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144964" y="5304655"/>
            <a:ext cx="5362973" cy="1638537"/>
            <a:chOff x="0" y="0"/>
            <a:chExt cx="7150631" cy="218471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34756" cy="734756"/>
            </a:xfrm>
            <a:custGeom>
              <a:avLst/>
              <a:gdLst/>
              <a:ahLst/>
              <a:cxnLst/>
              <a:rect l="l" t="t" r="r" b="b"/>
              <a:pathLst>
                <a:path w="734756" h="734756">
                  <a:moveTo>
                    <a:pt x="0" y="0"/>
                  </a:moveTo>
                  <a:lnTo>
                    <a:pt x="734756" y="0"/>
                  </a:lnTo>
                  <a:lnTo>
                    <a:pt x="734756" y="734756"/>
                  </a:lnTo>
                  <a:lnTo>
                    <a:pt x="0" y="734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1019688" y="-9525"/>
              <a:ext cx="6130942" cy="2194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98"/>
                </a:lnSpc>
              </a:pPr>
              <a:r>
                <a:rPr lang="en-US" sz="2437" spc="14">
                  <a:solidFill>
                    <a:srgbClr val="000000"/>
                  </a:solidFill>
                  <a:latin typeface="Aileron Bold"/>
                </a:rPr>
                <a:t>MATANG DAN BERTANGGUNGJAWAB</a:t>
              </a:r>
            </a:p>
            <a:p>
              <a:pPr>
                <a:lnSpc>
                  <a:spcPts val="1276"/>
                </a:lnSpc>
              </a:pPr>
              <a:endParaRPr lang="en-US" sz="2437" spc="14">
                <a:solidFill>
                  <a:srgbClr val="000000"/>
                </a:solidFill>
                <a:latin typeface="Aileron Bold"/>
              </a:endParaRPr>
            </a:p>
            <a:p>
              <a:pPr>
                <a:lnSpc>
                  <a:spcPts val="2998"/>
                </a:lnSpc>
              </a:pPr>
              <a:r>
                <a:rPr lang="en-US" sz="2437" spc="14">
                  <a:solidFill>
                    <a:srgbClr val="000000"/>
                  </a:solidFill>
                  <a:latin typeface="Aileron"/>
                </a:rPr>
                <a:t>Matang fikiran dan mempunyai sikap bertanggungjawab</a:t>
              </a:r>
              <a:r>
                <a:rPr lang="en-US" sz="2437" spc="14">
                  <a:solidFill>
                    <a:srgbClr val="000000"/>
                  </a:solidFill>
                  <a:latin typeface="Aileron Bold"/>
                </a:rPr>
                <a:t>.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154601" y="7838542"/>
            <a:ext cx="5622064" cy="1638537"/>
            <a:chOff x="0" y="0"/>
            <a:chExt cx="7496085" cy="218471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52838" cy="752838"/>
            </a:xfrm>
            <a:custGeom>
              <a:avLst/>
              <a:gdLst/>
              <a:ahLst/>
              <a:cxnLst/>
              <a:rect l="l" t="t" r="r" b="b"/>
              <a:pathLst>
                <a:path w="752838" h="752838">
                  <a:moveTo>
                    <a:pt x="0" y="0"/>
                  </a:moveTo>
                  <a:lnTo>
                    <a:pt x="752838" y="0"/>
                  </a:lnTo>
                  <a:lnTo>
                    <a:pt x="752838" y="752838"/>
                  </a:lnTo>
                  <a:lnTo>
                    <a:pt x="0" y="752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1006838" y="-9525"/>
              <a:ext cx="6489247" cy="2194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98"/>
                </a:lnSpc>
              </a:pPr>
              <a:r>
                <a:rPr lang="en-US" sz="2437" spc="14">
                  <a:solidFill>
                    <a:srgbClr val="000000"/>
                  </a:solidFill>
                  <a:latin typeface="Aileron Bold"/>
                </a:rPr>
                <a:t>TIDAK KASAR</a:t>
              </a:r>
            </a:p>
            <a:p>
              <a:pPr>
                <a:lnSpc>
                  <a:spcPts val="1276"/>
                </a:lnSpc>
              </a:pPr>
              <a:endParaRPr lang="en-US" sz="2437" spc="14">
                <a:solidFill>
                  <a:srgbClr val="000000"/>
                </a:solidFill>
                <a:latin typeface="Aileron Bold"/>
              </a:endParaRPr>
            </a:p>
            <a:p>
              <a:pPr>
                <a:lnSpc>
                  <a:spcPts val="2998"/>
                </a:lnSpc>
              </a:pPr>
              <a:r>
                <a:rPr lang="en-US" sz="2437" spc="14">
                  <a:solidFill>
                    <a:srgbClr val="000000"/>
                  </a:solidFill>
                  <a:latin typeface="Aileron"/>
                </a:rPr>
                <a:t>Jangan mengkasari dan menyakiti mangsa yang mengalami kecederaan.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115086" y="2947182"/>
            <a:ext cx="5459389" cy="1638537"/>
            <a:chOff x="0" y="0"/>
            <a:chExt cx="7279185" cy="2184715"/>
          </a:xfrm>
        </p:grpSpPr>
        <p:sp>
          <p:nvSpPr>
            <p:cNvPr id="18" name="Freeform 18"/>
            <p:cNvSpPr/>
            <p:nvPr/>
          </p:nvSpPr>
          <p:spPr>
            <a:xfrm>
              <a:off x="0" y="56488"/>
              <a:ext cx="765688" cy="765688"/>
            </a:xfrm>
            <a:custGeom>
              <a:avLst/>
              <a:gdLst/>
              <a:ahLst/>
              <a:cxnLst/>
              <a:rect l="l" t="t" r="r" b="b"/>
              <a:pathLst>
                <a:path w="765688" h="765688">
                  <a:moveTo>
                    <a:pt x="0" y="0"/>
                  </a:moveTo>
                  <a:lnTo>
                    <a:pt x="765688" y="0"/>
                  </a:lnTo>
                  <a:lnTo>
                    <a:pt x="765688" y="765688"/>
                  </a:lnTo>
                  <a:lnTo>
                    <a:pt x="0" y="765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1019688" y="-9525"/>
              <a:ext cx="6259497" cy="2194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98"/>
                </a:lnSpc>
              </a:pPr>
              <a:r>
                <a:rPr lang="en-US" sz="2437" spc="14">
                  <a:solidFill>
                    <a:srgbClr val="000000"/>
                  </a:solidFill>
                  <a:latin typeface="Aileron Bold"/>
                </a:rPr>
                <a:t>TAJAM PEMERHATIAN</a:t>
              </a:r>
            </a:p>
            <a:p>
              <a:pPr>
                <a:lnSpc>
                  <a:spcPts val="1276"/>
                </a:lnSpc>
              </a:pPr>
              <a:endParaRPr lang="en-US" sz="2437" spc="14">
                <a:solidFill>
                  <a:srgbClr val="000000"/>
                </a:solidFill>
                <a:latin typeface="Aileron Bold"/>
              </a:endParaRPr>
            </a:p>
            <a:p>
              <a:pPr>
                <a:lnSpc>
                  <a:spcPts val="2998"/>
                </a:lnSpc>
              </a:pPr>
              <a:r>
                <a:rPr lang="en-US" sz="2437" spc="14">
                  <a:solidFill>
                    <a:srgbClr val="000000"/>
                  </a:solidFill>
                  <a:latin typeface="Aileron"/>
                </a:rPr>
                <a:t>Sentiasa peka dengan segala tanda-tanda dan gejala-gejala kecederaan pada mangsa.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2334808" y="690044"/>
            <a:ext cx="13618384" cy="1418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81"/>
              </a:lnSpc>
            </a:pPr>
            <a:r>
              <a:rPr lang="en-US" sz="4545" spc="22">
                <a:solidFill>
                  <a:srgbClr val="2B2C30"/>
                </a:solidFill>
                <a:latin typeface="Playfair Display Bold"/>
              </a:rPr>
              <a:t>SIFAT-SIFAT SEORANG PEMBANTU MULA (</a:t>
            </a:r>
            <a:r>
              <a:rPr lang="en-US" sz="4545" spc="22">
                <a:solidFill>
                  <a:srgbClr val="2B2C30"/>
                </a:solidFill>
                <a:latin typeface="Playfair Display Bold Italics"/>
              </a:rPr>
              <a:t>FIRST AIDER</a:t>
            </a:r>
            <a:r>
              <a:rPr lang="en-US" sz="4545" spc="22">
                <a:solidFill>
                  <a:srgbClr val="2B2C30"/>
                </a:solidFill>
                <a:latin typeface="Playfair Display Bold"/>
              </a:rPr>
              <a:t>)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1115086" y="5674859"/>
            <a:ext cx="6449884" cy="3639634"/>
            <a:chOff x="0" y="0"/>
            <a:chExt cx="8599844" cy="485284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765688" cy="765688"/>
            </a:xfrm>
            <a:custGeom>
              <a:avLst/>
              <a:gdLst/>
              <a:ahLst/>
              <a:cxnLst/>
              <a:rect l="l" t="t" r="r" b="b"/>
              <a:pathLst>
                <a:path w="765688" h="765688">
                  <a:moveTo>
                    <a:pt x="0" y="0"/>
                  </a:moveTo>
                  <a:lnTo>
                    <a:pt x="765688" y="0"/>
                  </a:lnTo>
                  <a:lnTo>
                    <a:pt x="765688" y="765688"/>
                  </a:lnTo>
                  <a:lnTo>
                    <a:pt x="0" y="765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TextBox 23"/>
            <p:cNvSpPr txBox="1"/>
            <p:nvPr/>
          </p:nvSpPr>
          <p:spPr>
            <a:xfrm>
              <a:off x="925233" y="46828"/>
              <a:ext cx="7674611" cy="48060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01"/>
                </a:lnSpc>
              </a:pPr>
              <a:r>
                <a:rPr lang="en-US" sz="2439" spc="14" dirty="0">
                  <a:solidFill>
                    <a:srgbClr val="000000"/>
                  </a:solidFill>
                  <a:latin typeface="Aileron Bold"/>
                </a:rPr>
                <a:t>MEMBERI PERTOLONGAN MENGIKUT KEMAHIRAN</a:t>
              </a:r>
            </a:p>
            <a:p>
              <a:pPr>
                <a:lnSpc>
                  <a:spcPts val="1269"/>
                </a:lnSpc>
              </a:pPr>
              <a:endParaRPr lang="en-US" sz="2439" spc="14" dirty="0">
                <a:solidFill>
                  <a:srgbClr val="000000"/>
                </a:solidFill>
                <a:latin typeface="Aileron Bold"/>
              </a:endParaRPr>
            </a:p>
            <a:p>
              <a:pPr>
                <a:lnSpc>
                  <a:spcPts val="3001"/>
                </a:lnSpc>
              </a:pPr>
              <a:r>
                <a:rPr lang="en-US" sz="2439" spc="14" dirty="0" err="1">
                  <a:solidFill>
                    <a:srgbClr val="000000"/>
                  </a:solidFill>
                  <a:latin typeface="Aileron"/>
                </a:rPr>
                <a:t>Memberi</a:t>
              </a:r>
              <a:r>
                <a:rPr lang="en-US" sz="2439" spc="14" dirty="0">
                  <a:solidFill>
                    <a:srgbClr val="000000"/>
                  </a:solidFill>
                  <a:latin typeface="Aileron"/>
                </a:rPr>
                <a:t> </a:t>
              </a:r>
              <a:r>
                <a:rPr lang="en-US" sz="2439" spc="14" dirty="0" err="1">
                  <a:solidFill>
                    <a:srgbClr val="000000"/>
                  </a:solidFill>
                  <a:latin typeface="Aileron"/>
                </a:rPr>
                <a:t>pertolongan</a:t>
              </a:r>
              <a:r>
                <a:rPr lang="en-US" sz="2439" spc="14" dirty="0">
                  <a:solidFill>
                    <a:srgbClr val="000000"/>
                  </a:solidFill>
                  <a:latin typeface="Aileron"/>
                </a:rPr>
                <a:t> </a:t>
              </a:r>
              <a:r>
                <a:rPr lang="en-US" sz="2439" spc="14" dirty="0" err="1">
                  <a:solidFill>
                    <a:srgbClr val="000000"/>
                  </a:solidFill>
                  <a:latin typeface="Aileron"/>
                </a:rPr>
                <a:t>kepada</a:t>
              </a:r>
              <a:r>
                <a:rPr lang="en-US" sz="2439" spc="14" dirty="0">
                  <a:solidFill>
                    <a:srgbClr val="000000"/>
                  </a:solidFill>
                  <a:latin typeface="Aileron"/>
                </a:rPr>
                <a:t> </a:t>
              </a:r>
              <a:r>
                <a:rPr lang="en-US" sz="2439" spc="14" dirty="0" err="1">
                  <a:solidFill>
                    <a:srgbClr val="000000"/>
                  </a:solidFill>
                  <a:latin typeface="Aileron"/>
                </a:rPr>
                <a:t>mangsa</a:t>
              </a:r>
              <a:r>
                <a:rPr lang="en-US" sz="2439" spc="14" dirty="0">
                  <a:solidFill>
                    <a:srgbClr val="000000"/>
                  </a:solidFill>
                  <a:latin typeface="Aileron"/>
                </a:rPr>
                <a:t> </a:t>
              </a:r>
              <a:r>
                <a:rPr lang="en-US" sz="2439" spc="14" dirty="0" err="1">
                  <a:solidFill>
                    <a:srgbClr val="000000"/>
                  </a:solidFill>
                  <a:latin typeface="Aileron"/>
                </a:rPr>
                <a:t>sekadar</a:t>
              </a:r>
              <a:r>
                <a:rPr lang="en-US" sz="2439" spc="14" dirty="0">
                  <a:solidFill>
                    <a:srgbClr val="000000"/>
                  </a:solidFill>
                  <a:latin typeface="Aileron"/>
                </a:rPr>
                <a:t> yang </a:t>
              </a:r>
              <a:r>
                <a:rPr lang="en-US" sz="2439" spc="14" dirty="0" err="1">
                  <a:solidFill>
                    <a:srgbClr val="000000"/>
                  </a:solidFill>
                  <a:latin typeface="Aileron"/>
                </a:rPr>
                <a:t>diketahui</a:t>
              </a:r>
              <a:r>
                <a:rPr lang="en-US" sz="2439" spc="14" dirty="0">
                  <a:solidFill>
                    <a:srgbClr val="000000"/>
                  </a:solidFill>
                  <a:latin typeface="Aileron"/>
                </a:rPr>
                <a:t> oleh </a:t>
              </a:r>
              <a:r>
                <a:rPr lang="en-US" sz="2439" spc="14" dirty="0" err="1">
                  <a:solidFill>
                    <a:srgbClr val="000000"/>
                  </a:solidFill>
                  <a:latin typeface="Aileron"/>
                </a:rPr>
                <a:t>ahli</a:t>
              </a:r>
              <a:r>
                <a:rPr lang="en-US" sz="2439" spc="14" dirty="0">
                  <a:solidFill>
                    <a:srgbClr val="000000"/>
                  </a:solidFill>
                  <a:latin typeface="Aileron"/>
                </a:rPr>
                <a:t> </a:t>
              </a:r>
              <a:r>
                <a:rPr lang="en-US" sz="2439" spc="14" dirty="0" err="1">
                  <a:solidFill>
                    <a:srgbClr val="000000"/>
                  </a:solidFill>
                  <a:latin typeface="Aileron"/>
                </a:rPr>
                <a:t>pertolongan</a:t>
              </a:r>
              <a:r>
                <a:rPr lang="en-US" sz="2439" spc="14" dirty="0">
                  <a:solidFill>
                    <a:srgbClr val="000000"/>
                  </a:solidFill>
                  <a:latin typeface="Aileron"/>
                </a:rPr>
                <a:t> </a:t>
              </a:r>
              <a:r>
                <a:rPr lang="en-US" sz="2439" spc="14" dirty="0" err="1">
                  <a:solidFill>
                    <a:srgbClr val="000000"/>
                  </a:solidFill>
                  <a:latin typeface="Aileron"/>
                </a:rPr>
                <a:t>cemas</a:t>
              </a:r>
              <a:r>
                <a:rPr lang="en-US" sz="2439" spc="14" dirty="0">
                  <a:solidFill>
                    <a:srgbClr val="000000"/>
                  </a:solidFill>
                  <a:latin typeface="Aileron"/>
                </a:rPr>
                <a:t> </a:t>
              </a:r>
            </a:p>
            <a:p>
              <a:pPr>
                <a:lnSpc>
                  <a:spcPts val="2982"/>
                </a:lnSpc>
              </a:pPr>
              <a:r>
                <a:rPr lang="en-US" sz="2424" spc="14" dirty="0" err="1">
                  <a:solidFill>
                    <a:srgbClr val="000000"/>
                  </a:solidFill>
                  <a:latin typeface="Aileron"/>
                </a:rPr>
                <a:t>itu</a:t>
              </a:r>
              <a:r>
                <a:rPr lang="en-US" sz="2424" spc="14" dirty="0">
                  <a:solidFill>
                    <a:srgbClr val="000000"/>
                  </a:solidFill>
                  <a:latin typeface="Aileron"/>
                </a:rPr>
                <a:t> </a:t>
              </a:r>
              <a:r>
                <a:rPr lang="en-US" sz="2424" spc="14" dirty="0" err="1">
                  <a:solidFill>
                    <a:srgbClr val="000000"/>
                  </a:solidFill>
                  <a:latin typeface="Aileron"/>
                </a:rPr>
                <a:t>sahaja</a:t>
              </a:r>
              <a:r>
                <a:rPr lang="en-US" sz="2424" spc="14" dirty="0">
                  <a:solidFill>
                    <a:srgbClr val="000000"/>
                  </a:solidFill>
                  <a:latin typeface="Aileron"/>
                </a:rPr>
                <a:t> </a:t>
              </a:r>
              <a:r>
                <a:rPr lang="en-US" sz="2424" spc="14" dirty="0" err="1">
                  <a:solidFill>
                    <a:srgbClr val="000000"/>
                  </a:solidFill>
                  <a:latin typeface="Aileron"/>
                </a:rPr>
                <a:t>mengikut</a:t>
              </a:r>
              <a:r>
                <a:rPr lang="en-US" sz="2424" spc="14" dirty="0">
                  <a:solidFill>
                    <a:srgbClr val="000000"/>
                  </a:solidFill>
                  <a:latin typeface="Aileron"/>
                </a:rPr>
                <a:t> </a:t>
              </a:r>
              <a:r>
                <a:rPr lang="en-US" sz="2424" spc="14" dirty="0" err="1">
                  <a:solidFill>
                    <a:srgbClr val="000000"/>
                  </a:solidFill>
                  <a:latin typeface="Aileron"/>
                </a:rPr>
                <a:t>prosedur-prosedur</a:t>
              </a:r>
              <a:r>
                <a:rPr lang="en-US" sz="2424" spc="14" dirty="0">
                  <a:solidFill>
                    <a:srgbClr val="000000"/>
                  </a:solidFill>
                  <a:latin typeface="Aileron"/>
                </a:rPr>
                <a:t> yang </a:t>
              </a:r>
              <a:r>
                <a:rPr lang="en-US" sz="2424" spc="14" dirty="0" err="1">
                  <a:solidFill>
                    <a:srgbClr val="000000"/>
                  </a:solidFill>
                  <a:latin typeface="Aileron"/>
                </a:rPr>
                <a:t>ditentukan</a:t>
              </a:r>
              <a:r>
                <a:rPr lang="en-US" sz="2424" spc="14" dirty="0">
                  <a:solidFill>
                    <a:srgbClr val="000000"/>
                  </a:solidFill>
                  <a:latin typeface="Aileron"/>
                </a:rPr>
                <a:t> </a:t>
              </a:r>
              <a:r>
                <a:rPr lang="en-US" sz="2424" spc="14" dirty="0" err="1">
                  <a:solidFill>
                    <a:srgbClr val="000000"/>
                  </a:solidFill>
                  <a:latin typeface="Aileron"/>
                </a:rPr>
                <a:t>sesuai</a:t>
              </a:r>
              <a:r>
                <a:rPr lang="en-US" sz="2424" spc="14" dirty="0">
                  <a:solidFill>
                    <a:srgbClr val="000000"/>
                  </a:solidFill>
                  <a:latin typeface="Aileron"/>
                </a:rPr>
                <a:t> </a:t>
              </a:r>
              <a:r>
                <a:rPr lang="en-US" sz="2424" spc="14" dirty="0" err="1">
                  <a:solidFill>
                    <a:srgbClr val="000000"/>
                  </a:solidFill>
                  <a:latin typeface="Aileron"/>
                </a:rPr>
                <a:t>dengan</a:t>
              </a:r>
              <a:r>
                <a:rPr lang="en-US" sz="2424" spc="14" dirty="0">
                  <a:solidFill>
                    <a:srgbClr val="000000"/>
                  </a:solidFill>
                  <a:latin typeface="Aileron"/>
                </a:rPr>
                <a:t> </a:t>
              </a:r>
              <a:r>
                <a:rPr lang="en-US" sz="2424" spc="14" dirty="0" err="1">
                  <a:solidFill>
                    <a:srgbClr val="000000"/>
                  </a:solidFill>
                  <a:latin typeface="Aileron"/>
                </a:rPr>
                <a:t>kelayakkannya</a:t>
              </a:r>
              <a:endParaRPr lang="en-US" sz="2424" spc="14" dirty="0">
                <a:solidFill>
                  <a:srgbClr val="000000"/>
                </a:solidFill>
                <a:latin typeface="Aileron"/>
              </a:endParaRPr>
            </a:p>
            <a:p>
              <a:pPr>
                <a:lnSpc>
                  <a:spcPts val="2982"/>
                </a:lnSpc>
              </a:pPr>
              <a:r>
                <a:rPr lang="en-US" sz="2424" spc="14" dirty="0" err="1">
                  <a:solidFill>
                    <a:srgbClr val="000000"/>
                  </a:solidFill>
                  <a:latin typeface="Aileron"/>
                </a:rPr>
                <a:t>sebagai</a:t>
              </a:r>
              <a:r>
                <a:rPr lang="en-US" sz="2424" spc="14" dirty="0">
                  <a:solidFill>
                    <a:srgbClr val="000000"/>
                  </a:solidFill>
                  <a:latin typeface="Aileron"/>
                </a:rPr>
                <a:t> </a:t>
              </a:r>
              <a:r>
                <a:rPr lang="en-US" sz="2424" spc="14" dirty="0" err="1">
                  <a:solidFill>
                    <a:srgbClr val="000000"/>
                  </a:solidFill>
                  <a:latin typeface="Aileron"/>
                </a:rPr>
                <a:t>ahli</a:t>
              </a:r>
              <a:r>
                <a:rPr lang="en-US" sz="2424" spc="14" dirty="0">
                  <a:solidFill>
                    <a:srgbClr val="000000"/>
                  </a:solidFill>
                  <a:latin typeface="Aileron"/>
                </a:rPr>
                <a:t> </a:t>
              </a:r>
              <a:r>
                <a:rPr lang="en-US" sz="2424" spc="14" dirty="0" err="1">
                  <a:solidFill>
                    <a:srgbClr val="000000"/>
                  </a:solidFill>
                  <a:latin typeface="Aileron"/>
                </a:rPr>
                <a:t>pertolongan</a:t>
              </a:r>
              <a:r>
                <a:rPr lang="en-US" sz="2424" spc="14" dirty="0">
                  <a:solidFill>
                    <a:srgbClr val="000000"/>
                  </a:solidFill>
                  <a:latin typeface="Aileron"/>
                </a:rPr>
                <a:t> </a:t>
              </a:r>
              <a:r>
                <a:rPr lang="en-US" sz="2424" spc="14" dirty="0" err="1">
                  <a:solidFill>
                    <a:srgbClr val="000000"/>
                  </a:solidFill>
                  <a:latin typeface="Aileron"/>
                </a:rPr>
                <a:t>cemas</a:t>
              </a:r>
              <a:r>
                <a:rPr lang="en-US" sz="2424" spc="14" dirty="0">
                  <a:solidFill>
                    <a:srgbClr val="000000"/>
                  </a:solidFill>
                  <a:latin typeface="Aileron"/>
                </a:rPr>
                <a:t>.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6108738" y="1580506"/>
            <a:ext cx="5926968" cy="7302871"/>
          </a:xfrm>
          <a:custGeom>
            <a:avLst/>
            <a:gdLst/>
            <a:ahLst/>
            <a:cxnLst/>
            <a:rect l="l" t="t" r="r" b="b"/>
            <a:pathLst>
              <a:path w="5926968" h="7302871">
                <a:moveTo>
                  <a:pt x="0" y="0"/>
                </a:moveTo>
                <a:lnTo>
                  <a:pt x="5926967" y="0"/>
                </a:lnTo>
                <a:lnTo>
                  <a:pt x="5926967" y="7302871"/>
                </a:lnTo>
                <a:lnTo>
                  <a:pt x="0" y="730287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15000"/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>
              <a:alphaModFix amt="98000"/>
            </a:blip>
            <a:stretch>
              <a:fillRect t="-38888" b="-3888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1009650"/>
            <a:ext cx="16230600" cy="704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81"/>
              </a:lnSpc>
            </a:pPr>
            <a:r>
              <a:rPr lang="en-US" sz="4545" spc="22">
                <a:solidFill>
                  <a:srgbClr val="2B2C30"/>
                </a:solidFill>
                <a:latin typeface="Playfair Display Bold"/>
              </a:rPr>
              <a:t>PETI PERTOLONGAN CEMAS</a:t>
            </a:r>
          </a:p>
        </p:txBody>
      </p:sp>
      <p:sp>
        <p:nvSpPr>
          <p:cNvPr id="4" name="Freeform 4"/>
          <p:cNvSpPr/>
          <p:nvPr/>
        </p:nvSpPr>
        <p:spPr>
          <a:xfrm>
            <a:off x="407288" y="2933700"/>
            <a:ext cx="5619488" cy="4081330"/>
          </a:xfrm>
          <a:custGeom>
            <a:avLst/>
            <a:gdLst/>
            <a:ahLst/>
            <a:cxnLst/>
            <a:rect l="l" t="t" r="r" b="b"/>
            <a:pathLst>
              <a:path w="5619488" h="4081330">
                <a:moveTo>
                  <a:pt x="0" y="0"/>
                </a:moveTo>
                <a:lnTo>
                  <a:pt x="5619488" y="0"/>
                </a:lnTo>
                <a:lnTo>
                  <a:pt x="5619488" y="4081330"/>
                </a:lnTo>
                <a:lnTo>
                  <a:pt x="0" y="40813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065" b="-24622"/>
            </a:stretch>
          </a:blipFill>
        </p:spPr>
        <p:txBody>
          <a:bodyPr/>
          <a:lstStyle/>
          <a:p>
            <a:endParaRPr lang="en-MY" dirty="0"/>
          </a:p>
        </p:txBody>
      </p:sp>
      <p:sp>
        <p:nvSpPr>
          <p:cNvPr id="5" name="TextBox 5"/>
          <p:cNvSpPr txBox="1"/>
          <p:nvPr/>
        </p:nvSpPr>
        <p:spPr>
          <a:xfrm>
            <a:off x="5779310" y="2669110"/>
            <a:ext cx="11479990" cy="6748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7482" lvl="1" indent="-368741" algn="just">
              <a:lnSpc>
                <a:spcPts val="3894"/>
              </a:lnSpc>
              <a:buFont typeface="Arial"/>
              <a:buChar char="•"/>
            </a:pPr>
            <a:r>
              <a:rPr lang="en-US" sz="3415">
                <a:solidFill>
                  <a:srgbClr val="231F20"/>
                </a:solidFill>
                <a:latin typeface="Aileron"/>
              </a:rPr>
              <a:t>Peti pertolongan cemas adalah satu peti yang dilengkapi oleh ubat – ubatan asas dan peralatan asas yang boleh digunakan untuk memberikan pertolongan cemas kepada mangsa yang cedera;</a:t>
            </a:r>
          </a:p>
          <a:p>
            <a:pPr algn="just">
              <a:lnSpc>
                <a:spcPts val="3894"/>
              </a:lnSpc>
            </a:pPr>
            <a:endParaRPr lang="en-US" sz="3415">
              <a:solidFill>
                <a:srgbClr val="231F20"/>
              </a:solidFill>
              <a:latin typeface="Aileron"/>
            </a:endParaRPr>
          </a:p>
          <a:p>
            <a:pPr marL="737482" lvl="1" indent="-368741" algn="just">
              <a:lnSpc>
                <a:spcPts val="3894"/>
              </a:lnSpc>
              <a:buFont typeface="Arial"/>
              <a:buChar char="•"/>
            </a:pPr>
            <a:r>
              <a:rPr lang="en-US" sz="3415">
                <a:solidFill>
                  <a:srgbClr val="231F20"/>
                </a:solidFill>
                <a:latin typeface="Aileron"/>
              </a:rPr>
              <a:t>Peti pertolongan cemas ini mestilah diletakkan ditempat yang boleh nampak dan selamat;</a:t>
            </a:r>
          </a:p>
          <a:p>
            <a:pPr algn="just">
              <a:lnSpc>
                <a:spcPts val="3894"/>
              </a:lnSpc>
            </a:pPr>
            <a:endParaRPr lang="en-US" sz="3415">
              <a:solidFill>
                <a:srgbClr val="231F20"/>
              </a:solidFill>
              <a:latin typeface="Aileron"/>
            </a:endParaRPr>
          </a:p>
          <a:p>
            <a:pPr marL="737482" lvl="1" indent="-368741" algn="just">
              <a:lnSpc>
                <a:spcPts val="2869"/>
              </a:lnSpc>
              <a:buFont typeface="Arial"/>
              <a:buChar char="•"/>
            </a:pPr>
            <a:r>
              <a:rPr lang="en-US" sz="3415">
                <a:solidFill>
                  <a:srgbClr val="231F20"/>
                </a:solidFill>
                <a:latin typeface="Aileron"/>
              </a:rPr>
              <a:t>Setiap premis digalakkan ada peti pertolongan cemas dan perlu melabelkannya; dan</a:t>
            </a:r>
          </a:p>
          <a:p>
            <a:pPr algn="just">
              <a:lnSpc>
                <a:spcPts val="3894"/>
              </a:lnSpc>
            </a:pPr>
            <a:endParaRPr lang="en-US" sz="3415">
              <a:solidFill>
                <a:srgbClr val="231F20"/>
              </a:solidFill>
              <a:latin typeface="Aileron"/>
            </a:endParaRPr>
          </a:p>
          <a:p>
            <a:pPr marL="737482" lvl="1" indent="-368741" algn="just">
              <a:lnSpc>
                <a:spcPts val="3894"/>
              </a:lnSpc>
              <a:buFont typeface="Arial"/>
              <a:buChar char="•"/>
            </a:pPr>
            <a:r>
              <a:rPr lang="en-US" sz="3415">
                <a:solidFill>
                  <a:srgbClr val="231F20"/>
                </a:solidFill>
                <a:latin typeface="Aileron"/>
              </a:rPr>
              <a:t>Peralatan dan ubat – ubatan didalamnya hendaklah sentiasa selenggara setiap 3 atau 6 bulan.  </a:t>
            </a:r>
          </a:p>
          <a:p>
            <a:pPr algn="just">
              <a:lnSpc>
                <a:spcPts val="5431"/>
              </a:lnSpc>
            </a:pPr>
            <a:endParaRPr lang="en-US" sz="3415">
              <a:solidFill>
                <a:srgbClr val="231F20"/>
              </a:solidFill>
              <a:latin typeface="Aileron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144000" y="1955429"/>
            <a:ext cx="5926968" cy="7302871"/>
          </a:xfrm>
          <a:custGeom>
            <a:avLst/>
            <a:gdLst/>
            <a:ahLst/>
            <a:cxnLst/>
            <a:rect l="l" t="t" r="r" b="b"/>
            <a:pathLst>
              <a:path w="5926968" h="7302871">
                <a:moveTo>
                  <a:pt x="0" y="0"/>
                </a:moveTo>
                <a:lnTo>
                  <a:pt x="5926968" y="0"/>
                </a:lnTo>
                <a:lnTo>
                  <a:pt x="5926968" y="7302871"/>
                </a:lnTo>
                <a:lnTo>
                  <a:pt x="0" y="73028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5000"/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>
              <a:alphaModFix amt="98000"/>
            </a:blip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60295" y="589801"/>
            <a:ext cx="12539762" cy="9107397"/>
          </a:xfrm>
          <a:custGeom>
            <a:avLst/>
            <a:gdLst/>
            <a:ahLst/>
            <a:cxnLst/>
            <a:rect l="l" t="t" r="r" b="b"/>
            <a:pathLst>
              <a:path w="12539762" h="9107397">
                <a:moveTo>
                  <a:pt x="0" y="0"/>
                </a:moveTo>
                <a:lnTo>
                  <a:pt x="12539761" y="0"/>
                </a:lnTo>
                <a:lnTo>
                  <a:pt x="12539761" y="9107398"/>
                </a:lnTo>
                <a:lnTo>
                  <a:pt x="0" y="91073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7000"/>
            </a:blip>
            <a:stretch>
              <a:fillRect t="-13065" b="-2462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656659" y="1856877"/>
            <a:ext cx="12693024" cy="7840321"/>
          </a:xfrm>
          <a:custGeom>
            <a:avLst/>
            <a:gdLst/>
            <a:ahLst/>
            <a:cxnLst/>
            <a:rect l="l" t="t" r="r" b="b"/>
            <a:pathLst>
              <a:path w="12693024" h="7840321">
                <a:moveTo>
                  <a:pt x="0" y="0"/>
                </a:moveTo>
                <a:lnTo>
                  <a:pt x="12693024" y="0"/>
                </a:lnTo>
                <a:lnTo>
                  <a:pt x="12693024" y="7840322"/>
                </a:lnTo>
                <a:lnTo>
                  <a:pt x="0" y="78403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50" b="-150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666894"/>
            <a:ext cx="16230600" cy="704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81"/>
              </a:lnSpc>
            </a:pPr>
            <a:r>
              <a:rPr lang="en-US" sz="4545" spc="22">
                <a:solidFill>
                  <a:srgbClr val="2B2C30"/>
                </a:solidFill>
                <a:latin typeface="Playfair Display Bold"/>
              </a:rPr>
              <a:t>PETI PERTOLONGAN CEMAS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>
              <a:alphaModFix amt="98000"/>
            </a:blip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60295" y="589801"/>
            <a:ext cx="12539762" cy="9107397"/>
          </a:xfrm>
          <a:custGeom>
            <a:avLst/>
            <a:gdLst/>
            <a:ahLst/>
            <a:cxnLst/>
            <a:rect l="l" t="t" r="r" b="b"/>
            <a:pathLst>
              <a:path w="12539762" h="9107397">
                <a:moveTo>
                  <a:pt x="0" y="0"/>
                </a:moveTo>
                <a:lnTo>
                  <a:pt x="12539761" y="0"/>
                </a:lnTo>
                <a:lnTo>
                  <a:pt x="12539761" y="9107398"/>
                </a:lnTo>
                <a:lnTo>
                  <a:pt x="0" y="91073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7000"/>
            </a:blip>
            <a:stretch>
              <a:fillRect t="-13065" b="-2462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666894"/>
            <a:ext cx="16230600" cy="704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81"/>
              </a:lnSpc>
            </a:pPr>
            <a:r>
              <a:rPr lang="en-US" sz="4545" spc="22">
                <a:solidFill>
                  <a:srgbClr val="2B2C30"/>
                </a:solidFill>
                <a:latin typeface="Playfair Display Bold"/>
              </a:rPr>
              <a:t>PETI PERTOLONGAN CEMAS</a:t>
            </a:r>
          </a:p>
        </p:txBody>
      </p:sp>
      <p:sp>
        <p:nvSpPr>
          <p:cNvPr id="5" name="Freeform 5"/>
          <p:cNvSpPr/>
          <p:nvPr/>
        </p:nvSpPr>
        <p:spPr>
          <a:xfrm>
            <a:off x="2947953" y="1474160"/>
            <a:ext cx="12392093" cy="8223039"/>
          </a:xfrm>
          <a:custGeom>
            <a:avLst/>
            <a:gdLst/>
            <a:ahLst/>
            <a:cxnLst/>
            <a:rect l="l" t="t" r="r" b="b"/>
            <a:pathLst>
              <a:path w="12392093" h="8223039">
                <a:moveTo>
                  <a:pt x="0" y="0"/>
                </a:moveTo>
                <a:lnTo>
                  <a:pt x="12392094" y="0"/>
                </a:lnTo>
                <a:lnTo>
                  <a:pt x="12392094" y="8223039"/>
                </a:lnTo>
                <a:lnTo>
                  <a:pt x="0" y="82230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2053</Words>
  <Application>Microsoft Office PowerPoint</Application>
  <PresentationFormat>Custom</PresentationFormat>
  <Paragraphs>261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7" baseType="lpstr">
      <vt:lpstr>Arial</vt:lpstr>
      <vt:lpstr>Playfair Display Bold</vt:lpstr>
      <vt:lpstr>Poppins Bold Italics</vt:lpstr>
      <vt:lpstr>Aileron Bold Italics</vt:lpstr>
      <vt:lpstr>Poppins Bold</vt:lpstr>
      <vt:lpstr>Aileron Bold</vt:lpstr>
      <vt:lpstr>Oswald Bold</vt:lpstr>
      <vt:lpstr>Playfair Display Bold Italics</vt:lpstr>
      <vt:lpstr>Open Sauce Bold</vt:lpstr>
      <vt:lpstr>Aileron Italics</vt:lpstr>
      <vt:lpstr>Open Sauce Bold Italics</vt:lpstr>
      <vt:lpstr>League Spartan</vt:lpstr>
      <vt:lpstr>Aileron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SESI 1: BOMBA LIFE SUPPORT (BLS)</dc:title>
  <cp:lastModifiedBy>Hamidi 9w2mdp</cp:lastModifiedBy>
  <cp:revision>4</cp:revision>
  <dcterms:created xsi:type="dcterms:W3CDTF">2006-08-16T00:00:00Z</dcterms:created>
  <dcterms:modified xsi:type="dcterms:W3CDTF">2024-03-02T01:00:56Z</dcterms:modified>
  <dc:identifier>DAF8KkVtzsU</dc:identifier>
</cp:coreProperties>
</file>